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9"/>
  </p:notesMasterIdLst>
  <p:sldIdLst>
    <p:sldId id="258" r:id="rId7"/>
    <p:sldId id="256" r:id="rId8"/>
    <p:sldId id="301" r:id="rId9"/>
    <p:sldId id="302" r:id="rId10"/>
    <p:sldId id="274" r:id="rId11"/>
    <p:sldId id="278" r:id="rId12"/>
    <p:sldId id="279" r:id="rId13"/>
    <p:sldId id="281" r:id="rId14"/>
    <p:sldId id="280" r:id="rId15"/>
    <p:sldId id="285" r:id="rId16"/>
    <p:sldId id="298" r:id="rId17"/>
    <p:sldId id="293" r:id="rId18"/>
    <p:sldId id="304" r:id="rId19"/>
    <p:sldId id="288" r:id="rId20"/>
    <p:sldId id="303" r:id="rId21"/>
    <p:sldId id="290" r:id="rId22"/>
    <p:sldId id="266" r:id="rId23"/>
    <p:sldId id="261" r:id="rId24"/>
    <p:sldId id="267" r:id="rId25"/>
    <p:sldId id="262" r:id="rId26"/>
    <p:sldId id="269" r:id="rId27"/>
    <p:sldId id="275" r:id="rId28"/>
    <p:sldId id="259" r:id="rId29"/>
    <p:sldId id="305" r:id="rId30"/>
    <p:sldId id="276" r:id="rId31"/>
    <p:sldId id="382" r:id="rId32"/>
    <p:sldId id="381" r:id="rId33"/>
    <p:sldId id="373" r:id="rId34"/>
    <p:sldId id="296" r:id="rId35"/>
    <p:sldId id="307" r:id="rId36"/>
    <p:sldId id="383" r:id="rId37"/>
    <p:sldId id="3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BDD6C3-1016-46A0-96A8-48C3467DAE04}" v="4" dt="2019-11-26T09:41:37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indlay" userId="S::mike.findlay@victimsupportsco.org.uk::d2699d28-a0ec-42c7-9110-129ec3d08072" providerId="AD" clId="Web-{86BDD6C3-1016-46A0-96A8-48C3467DAE04}"/>
    <pc:docChg chg="modSld">
      <pc:chgData name="Mike Findlay" userId="S::mike.findlay@victimsupportsco.org.uk::d2699d28-a0ec-42c7-9110-129ec3d08072" providerId="AD" clId="Web-{86BDD6C3-1016-46A0-96A8-48C3467DAE04}" dt="2019-11-26T09:41:35.595" v="2" actId="20577"/>
      <pc:docMkLst>
        <pc:docMk/>
      </pc:docMkLst>
      <pc:sldChg chg="modSp">
        <pc:chgData name="Mike Findlay" userId="S::mike.findlay@victimsupportsco.org.uk::d2699d28-a0ec-42c7-9110-129ec3d08072" providerId="AD" clId="Web-{86BDD6C3-1016-46A0-96A8-48C3467DAE04}" dt="2019-11-26T09:41:31.688" v="0" actId="20577"/>
        <pc:sldMkLst>
          <pc:docMk/>
          <pc:sldMk cId="4159094409" sldId="258"/>
        </pc:sldMkLst>
        <pc:spChg chg="mod">
          <ac:chgData name="Mike Findlay" userId="S::mike.findlay@victimsupportsco.org.uk::d2699d28-a0ec-42c7-9110-129ec3d08072" providerId="AD" clId="Web-{86BDD6C3-1016-46A0-96A8-48C3467DAE04}" dt="2019-11-26T09:41:31.688" v="0" actId="20577"/>
          <ac:spMkLst>
            <pc:docMk/>
            <pc:sldMk cId="4159094409" sldId="258"/>
            <ac:spMk id="3" creationId="{7DC884B4-BFA1-42CD-BA46-84DAAEB867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87584-5936-4A88-A40E-4E261D6E1669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BE55-F371-48D6-919D-B9297EF46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8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712896E-C840-4F9E-9D71-E4140F7500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ED83EDB-B179-4EB5-8ED2-7AC0527E2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Lesbians: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Ellen Degeneres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Sue Perkins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Carol Ann Duffy</a:t>
            </a:r>
            <a:br>
              <a:rPr lang="en-GB" altLang="en-US"/>
            </a:br>
            <a:r>
              <a:rPr lang="en-GB" altLang="en-US"/>
              <a:t>Jackie Kay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Martine Navratilova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Casey Stoney – English Footballer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A8FE5CA-9663-4B39-BA87-9D7E34342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A86F5-81E1-4EF1-BFD8-D49E32B3136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8F7FBA9-688F-4F2D-BC31-4CF8A9323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9231D47-DB3A-4958-A533-6589EF0CD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1">
              <a:latin typeface="Verdana" panose="020B060403050404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6E18D3F-366D-446A-891D-163FFDE75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E376A-4008-4AFC-8EC1-154EE497DD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420B60B-B0E0-4AD3-AC00-4C0C69314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974B1EDF-5578-439F-ADB3-16390D43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2ABEC20-27B1-4A9E-AA3A-AFE6C58203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8E51A-C6ED-4766-BD51-15029FF96B7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905426A-7D75-4DE8-BFBE-000B9546A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168A4A6-333F-412D-8E70-8353C1825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Verdana" panose="020B0604030504040204" pitchFamily="34" charset="0"/>
            </a:endParaRPr>
          </a:p>
          <a:p>
            <a:endParaRPr lang="en-GB" altLang="en-US">
              <a:latin typeface="Verdana" panose="020B060403050404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E5281A9-E7C6-406E-A57F-158CC0C08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976BBB-F975-4325-8F05-8950A5B96E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1EAA1A15-500D-4BCC-A755-04F20685B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CDECACD-9C9C-4BD3-93C6-4FFAE5D8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1">
              <a:latin typeface="Verdana" panose="020B060403050404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A57F0EF-2F12-45A1-A713-F155F5560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8044A1-AB4B-4E16-8990-FA5E0108AC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1019AD-C8A8-45B3-B5B2-55ED17205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AD4448C-8E17-4E11-A99A-E9F64AA1EF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Lesbians: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Ellen Degeneres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Sue Perkins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Carol Ann Duffy</a:t>
            </a:r>
            <a:br>
              <a:rPr lang="en-GB" altLang="en-US"/>
            </a:br>
            <a:r>
              <a:rPr lang="en-GB" altLang="en-US"/>
              <a:t>Jackie Kay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Martine Navratilova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Casey Stoney – English Footballer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98B3F0F-DE93-4697-846E-CDF3A70E4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85F44-8EAE-4AFE-B7E5-75DD3479E04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9BD73CA-ADDA-4909-86B0-D630FE805C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CEF431AF-29A4-434F-B5D5-77C6182D6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0628520-6A31-4DA9-A505-47C8ACFD3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E59C0A-DEBD-4AB2-8AB2-1433F096358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96B9412-1F2F-4D90-B72A-F397E39E6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A99384E-32D6-4FC5-B0A4-50F417A93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External facing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F9F426C-66C8-4D9F-9F4A-1BA3AE21C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FCB74-004E-4BD6-8877-C3B3DC8B015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C6CA261-1430-4ED7-B548-41CFCA408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950A0CB-39A4-4308-A86B-7FADF8994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Internal benefit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B2BFE7C-2BC7-432E-A836-4E8AAE542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EC48C-5D65-4962-9DAB-1AD27CDDE8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EDA4C6-22F3-408D-9F66-F9C4EB317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968D2B-B87A-48E5-8148-E0D4CF5D11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0FC0759-A5F0-4B48-97AB-7518E4716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62C5013-F68F-42DA-8676-A2BB54E47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A10B5280-F9E0-4CC2-8315-DEE573DB4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FFCE0BF-08F2-48A4-99BE-B201C825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CBF3A39-1C12-482E-807C-60D9837FF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431A1-06F9-4F0B-AF6B-F7471208E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BC195A1-3129-4BD1-94EA-44AFE09E7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B092D8D-872A-4E7B-AA7F-5F20582CE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000">
                <a:latin typeface="Arial" panose="020B0604020202020204" pitchFamily="34" charset="0"/>
              </a:rPr>
              <a:t>	 </a:t>
            </a:r>
          </a:p>
          <a:p>
            <a:endParaRPr lang="en-GB" altLang="en-US" sz="1000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597BC96-A4A3-4405-8F3C-80067AE98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741515-DF0F-4CDB-9B01-2F104546BCA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6DDB697-E264-4C57-A611-4CCEB074C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7D338C8-E3C2-4152-BBA8-D204D3C4A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b="1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C952444-A892-4966-871E-194B41EA7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187E91-D8C6-4F47-BF2A-41458008C2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9BB1-2283-4CB1-B7AD-159BCEABE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71200-342F-4303-AE0B-1B310F00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50F59-9410-4DC3-9A76-A43B4565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5E23-A532-47C9-9E42-1B412FF1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5103C-6D1C-4830-89E6-46E7843C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5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C2F3-0EAB-4514-9EB8-F72E6026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5A9C8-C8E5-4173-8DA5-D4C81C7AF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9B15-8ADF-4903-92B7-BE0FCDC7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BE31F-1373-4DE1-8834-FAC50664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31A32-00F7-473F-A705-A01F7330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5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390CF-8F40-498D-948C-BD8420247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65556-84D4-4945-BC5B-B5EA913E1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1A660-3700-4B9C-B004-7714B6416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9E529-132F-4446-BA99-B90663E2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7A37-60BC-4ADC-B9BC-6DBD343C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7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DECF7-8F7A-41DE-BD3A-24C8D770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FEBE-2847-42F9-8F91-E5D7B7E260B6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FE4D-E2C1-4CCF-9996-65A1013C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D368-910B-4838-8438-AD58AB8D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EC5E-5427-4561-93B1-CC32010BE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08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BED8-27FF-4743-951B-54E023AC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52AF-2AB8-4D56-9A9B-3565F24727C4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C0ED7-CE1B-4C08-B115-37CDA7C2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B302C-1252-4A0D-AB0E-C00E15C0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234B-3E81-481E-BD9E-791430326A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78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7CD4-0A7E-44F9-A06D-100B8F58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572C-D196-4B7C-B93C-2B6CB98140B0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995C-5630-4005-8E1A-55C60558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4A51-5EC6-4920-BF68-B5ADDD50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B168-0545-4764-9206-BBCB4B08C4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7979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854F05-CA82-4052-B3C0-701512BE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8F7EB-9007-43DE-A5D7-56A65FCF78A1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139DC4-562A-4D49-8D75-2AF737E4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669D20-4ED0-4F71-B50E-D92C1099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DE5C-D5B4-4FAF-B561-DE8E4CE9D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533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E09A5F-9260-4B52-BCEF-06D10CB9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B135-5DE6-4C5D-B701-F34238526F8D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B6857E-0ABF-4B0E-B83F-C0A5AE93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B015C8-C570-4F1C-9DF9-420BC9A6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0638-5048-48A0-9C92-A4D9F84CBA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384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BF9A9B-E3F9-465D-925B-163C768C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A08D-91D1-4400-B08A-55621C4F8B33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872161-AB6F-4A9B-AB23-926B8625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5CBB94-E2F1-4AAC-8401-E2F4B4C2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E9C7-B349-4AFE-A0F7-6190754632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29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0E14F4-7820-4DE7-BB0C-E6072A13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2F9B-A483-4DF6-ABDF-55C42E0E6CAC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1B345A-AE64-4B8D-A676-011E6185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10878C-EAF9-492F-8CA5-DF1AE540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4438-3715-4028-A140-6833F690DF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94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83AC34-7F94-4621-B74E-6065A46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83B4-55AB-4792-ACA6-1BAB34D88A31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504166-36C8-413D-80FE-421D6A05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5E21E8-3B5C-48C8-A130-4167D597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DDDD-4A89-4800-A165-CCB703D7FB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14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E64D-FECB-4391-B01E-4F618731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1892F-5EEA-47C8-AC93-8F52F60A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14249-FABE-4711-94BD-6D962173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466B1-2B11-42F5-ACBD-4F2F2481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F3E5-3294-4D30-9E4C-B57ADFBB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73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2B6693-8F3C-4C5D-8E85-5960E0C6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F933-00D8-4346-9D1B-DCC2833CAF74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6731DB-E06E-4C9F-B184-387BF409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2BB9BB-5208-46C6-BE9F-A4625195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BC16-43B0-4A8E-A83D-0E9BF8FCD5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642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CEB3-9077-4447-8DB5-46DB6EAC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BB1F-726F-4A37-8358-8D0AF11B7CC3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93594-F954-4DB3-B3D5-7802EAB9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D0AA-3BA5-4279-AAEC-B0101937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3E96-DEF2-4EF0-BC81-A829EE9143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00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2D76F-4836-4AD0-976F-CE2D9901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FD06-048D-470A-A500-D56FC04B118F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F6E3-E401-4B55-B1AC-8FA3B166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A6E4-C716-4CCD-BCC1-B6AB1175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6894-E9A5-4824-B6FC-099AD859EB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10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CC3FBC4-494E-4790-B39E-6D22B0872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0"/>
            <a:ext cx="12247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F056EE9-CC73-4BD8-8F8D-6B2C71B799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781175"/>
            <a:ext cx="175048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c" descr="OFFICIAL: NONE">
            <a:extLst>
              <a:ext uri="{FF2B5EF4-FFF2-40B4-BE49-F238E27FC236}">
                <a16:creationId xmlns:a16="http://schemas.microsoft.com/office/drawing/2014/main" id="{A9372E2F-C4AB-4DF4-B290-B437C96B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OFFICIAL: NONE</a:t>
            </a:r>
          </a:p>
        </p:txBody>
      </p:sp>
      <p:sp>
        <p:nvSpPr>
          <p:cNvPr id="7" name="fc" descr="OFFICIAL: NONE">
            <a:extLst>
              <a:ext uri="{FF2B5EF4-FFF2-40B4-BE49-F238E27FC236}">
                <a16:creationId xmlns:a16="http://schemas.microsoft.com/office/drawing/2014/main" id="{AB27B0D9-73DC-4DA3-A794-C3C0648614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9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OFFICIAL: NONE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5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3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7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5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61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64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AF5F-FC41-49AD-B22D-526EADDE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4E098-9EFD-4E6E-9A28-7D177C0D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4FC40-4EF4-4AF6-ADCF-51AAD85A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ACFE-4AA9-4A17-BAD9-DCF592B8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411F8-9293-4CE4-BEC0-C62804D7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14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30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789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0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334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334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DC0E-E880-4A80-857A-B737D067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E9FCE-D0BE-4FAE-A025-D5ED096AD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2C05D-1A16-48D2-94F3-4A7D196C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13A40-4D17-4AB8-B2F6-BD353713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0FC84-6EA9-47C7-B4EA-DB2CBC6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72FEA-DBB4-46B2-A22B-FD6F9952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1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BB5A-13CC-462A-80D0-A0A1203C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BBF9-E209-4D9B-9A02-D7272A7B6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57787-DC49-410B-947A-1553DC038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CA77B-6D39-4EF8-96B3-815E54698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C34E9-9D94-4FAD-A371-820FF62C1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F3C7DB-884A-40EF-AB54-65201BC0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39462-5238-450F-9039-DD2154E9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9079A-F51B-4871-B125-3703A4AF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2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CD7F-3365-41CF-92EF-3D40D051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88B6D-B40B-430C-A1FD-63572729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728AE-765C-44EF-9044-F7BBD48E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5ACC7-672F-4872-AC99-E758BDE7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688DC8-1A77-4AC9-9D15-2A6085B6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95B2C-608E-4A7F-BAC0-4ACB2D13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D9A18-79B9-4CFA-8A9C-8F530CBA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7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73A0-DE97-47A1-887E-ED07D1AC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BD42-9D6F-40AA-A23C-1D1A67DDD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97398-BAA6-4560-94C9-7D78A0AC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65C5-855D-43A5-8DDF-370526B0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3EA7-F553-4A28-8588-6C4C2FAA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9566C-8B02-43C5-BE53-3536CB4B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5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B5D7-A1AF-4499-B3A7-2D122899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F08EA-B69C-4C62-A243-9D9962F20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75010-22E7-4C58-9CE8-4996166AD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5DED0-2661-489B-9AC1-B2BBCC62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B9FEF-A6CA-4AF6-8BE4-527F6D7E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9091F-2369-4A80-A8E7-5C353BD4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2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6F5B3-892D-420F-962C-6C5057F0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671B-8306-41CB-ABA9-55BF6D663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65649-268A-4841-AE30-0EA15B3CD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FDB1-A575-443D-AA80-BE413A2F5008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60E7-4943-4827-8A0C-C546D537C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C91B-8D43-418F-A901-B86B1823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0CBF-DB10-44A1-B05E-1E9517E809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1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DB57DE-EF64-42F5-B24B-7D90B1403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64AA6C-43A9-4C41-B8DC-1F5185A54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C4C9E-B65B-47AB-A3F0-2A05AEB30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EBBAC-9CE6-458E-8B1E-E041FDEC62B5}" type="datetimeFigureOut">
              <a:rPr lang="en-GB"/>
              <a:pPr>
                <a:defRPr/>
              </a:pPr>
              <a:t>26/11/2019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860F-D630-4A9D-A57B-53A8AC190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428A3-2CE8-4FDA-BE41-3ECBE1531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BB9DCD-5E07-4974-896D-69F1BEDF54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6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Helvetica Rounded Condensed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6F673A3A-7ADB-4343-BAC0-46EB5DA6B0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0"/>
            <a:ext cx="12247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FBFEF80-F8B4-4131-A7F7-589CA7B4A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E2265B4-4DC5-4081-B7F9-277F21006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E0039A27-AAEC-449A-A8BB-FFA3346974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4" y="6238876"/>
            <a:ext cx="559434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hc" descr="OFFICIAL: NONE">
            <a:extLst>
              <a:ext uri="{FF2B5EF4-FFF2-40B4-BE49-F238E27FC236}">
                <a16:creationId xmlns:a16="http://schemas.microsoft.com/office/drawing/2014/main" id="{A7221252-1B89-47C1-A87D-F896C5ACC0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OFFICIAL: NONE</a:t>
            </a:r>
          </a:p>
        </p:txBody>
      </p:sp>
      <p:sp>
        <p:nvSpPr>
          <p:cNvPr id="1031" name="fc" descr="OFFICIAL: NONE">
            <a:extLst>
              <a:ext uri="{FF2B5EF4-FFF2-40B4-BE49-F238E27FC236}">
                <a16:creationId xmlns:a16="http://schemas.microsoft.com/office/drawing/2014/main" id="{16B5B85E-BD81-4516-896D-2DBC66F4B4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1939"/>
            <a:ext cx="121920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1200">
                <a:solidFill>
                  <a:srgbClr val="FF0000"/>
                </a:solidFill>
                <a:latin typeface="Arial Narrow" panose="020B0606020202030204" pitchFamily="34" charset="0"/>
              </a:rPr>
              <a:t>OFFICIAL: NONE</a:t>
            </a:r>
          </a:p>
        </p:txBody>
      </p:sp>
    </p:spTree>
    <p:extLst>
      <p:ext uri="{BB962C8B-B14F-4D97-AF65-F5344CB8AC3E}">
        <p14:creationId xmlns:p14="http://schemas.microsoft.com/office/powerpoint/2010/main" val="33475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9528F20-F8A7-4CF8-B31F-5F3BE230F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8D4C8-C647-4B90-87C0-AFB8D513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005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>
                <a:solidFill>
                  <a:schemeClr val="bg1"/>
                </a:solidFill>
              </a:rPr>
              <a:t>Getting equality right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884B4-BFA1-42CD-BA46-84DAAEB86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 </a:t>
            </a:r>
            <a:r>
              <a:rPr lang="en-GB" sz="4000">
                <a:solidFill>
                  <a:schemeClr val="bg1"/>
                </a:solidFill>
              </a:rPr>
              <a:t>Janice Stevenson, LGBT Youth &amp; </a:t>
            </a:r>
            <a:br>
              <a:rPr lang="en-GB" sz="4000">
                <a:solidFill>
                  <a:schemeClr val="bg1"/>
                </a:solidFill>
              </a:rPr>
            </a:br>
            <a:r>
              <a:rPr lang="en-GB" sz="4000">
                <a:solidFill>
                  <a:schemeClr val="bg1"/>
                </a:solidFill>
              </a:rPr>
              <a:t>Michelle Ritchie, Police Scotland</a:t>
            </a:r>
          </a:p>
        </p:txBody>
      </p:sp>
    </p:spTree>
    <p:extLst>
      <p:ext uri="{BB962C8B-B14F-4D97-AF65-F5344CB8AC3E}">
        <p14:creationId xmlns:p14="http://schemas.microsoft.com/office/powerpoint/2010/main" val="415909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DEB34B68-8306-4C85-B9CB-E251455E3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018" y="1701800"/>
            <a:ext cx="9120716" cy="239033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9600" b="1">
                <a:solidFill>
                  <a:prstClr val="white"/>
                </a:solidFill>
                <a:latin typeface="Calibri"/>
              </a:rPr>
              <a:t>LGBT Experiences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5333" b="1">
                <a:solidFill>
                  <a:prstClr val="white"/>
                </a:solidFill>
                <a:latin typeface="Calibri"/>
              </a:rPr>
              <a:t>Domestic Abuse</a:t>
            </a:r>
            <a:endParaRPr lang="en-GB" altLang="en-US" sz="5333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7147A6-75C2-4C59-88CC-7B6FD311CA03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990" indent="-380990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733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1D595EEC-D468-45CB-B288-60B051DCB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LGBT Domestic Abuse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BE064-7120-4BFA-9CEE-CBD77647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4" y="1386418"/>
            <a:ext cx="10464800" cy="504613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667" b="1" i="1">
                <a:solidFill>
                  <a:srgbClr val="1F497D"/>
                </a:solidFill>
                <a:latin typeface="Calibri"/>
              </a:rPr>
              <a:t>Domestic Abuse and Risks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1 in 4 LGBT people will experience domestic abuse, the same rate as for heterosexual women (Henderson 2003).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80% of transgender people experience some form of abusive behaviour from a partner or ex-partner.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73% of respondents had experienced  specifically transphobic abuse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Bitstream Vera Sans" panose="020B0603030804020204" pitchFamily="34" charset="0"/>
              </a:rPr>
              <a:t>Lack of recognition of domestic abuse in LGBT relationships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Bitstream Vera Sans" panose="020B0603030804020204" pitchFamily="34" charset="0"/>
              </a:rPr>
              <a:t>More likely to experience domestic abuse in first relationship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Bitstream Vera Sans" panose="020B0603030804020204" pitchFamily="34" charset="0"/>
              </a:rPr>
              <a:t>Significant barriers to reporting and seeking support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E66E98AE-AFBF-4410-8B54-A36D2B6C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018" y="1411817"/>
            <a:ext cx="9120716" cy="38678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12800" b="1">
                <a:solidFill>
                  <a:prstClr val="white"/>
                </a:solidFill>
                <a:latin typeface="Calibri"/>
              </a:rPr>
              <a:t>Barriers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5867" b="1">
                <a:solidFill>
                  <a:prstClr val="white"/>
                </a:solidFill>
                <a:latin typeface="Calibri"/>
              </a:rPr>
              <a:t>To Seeking Support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5867" b="1">
                <a:solidFill>
                  <a:prstClr val="white"/>
                </a:solidFill>
                <a:latin typeface="Calibri"/>
              </a:rPr>
              <a:t>And Reporting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45B524-F5E4-4C3A-9F92-CEF4B13D0E8B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990" indent="-380990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733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Title 2">
            <a:extLst>
              <a:ext uri="{FF2B5EF4-FFF2-40B4-BE49-F238E27FC236}">
                <a16:creationId xmlns:a16="http://schemas.microsoft.com/office/drawing/2014/main" id="{BDAD5CB4-4C65-4857-BFBD-B5C2C9184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Accessing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651C0-CBF7-48EA-A345-6217D52A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4" y="1411818"/>
            <a:ext cx="10464800" cy="4525433"/>
          </a:xfrm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Real or perceived homophobia from service providers 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The need to ‘out’ oneself to access services and concerns about subsequent referrals  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Impact of internalised homophobia , biphobia or transphobia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Stereotyping around LGBT people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Lack of appropriate or specialist services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Lack of training in relation to LGBT Domestic Abuse, including failure to screen for alleged perpetrator and victim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400">
                <a:solidFill>
                  <a:srgbClr val="1F497D"/>
                </a:solidFill>
                <a:latin typeface="Calibri"/>
              </a:rPr>
              <a:t>Lack of confidence in criminal justice system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>
              <a:solidFill>
                <a:srgbClr val="1F497D"/>
              </a:solidFill>
              <a:latin typeface="Bitstream Vera Sans" panose="020B06030308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8A5A5-95A2-4B49-B597-72A71909F32B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990" indent="-380990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733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EAE58071-54B4-48F0-92A3-F868A704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GB" altLang="en-US" sz="48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E531-A3F2-44C3-A59E-BA452BFE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1" y="1367367"/>
            <a:ext cx="10464800" cy="5037667"/>
          </a:xfrm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Minimising of experiences- ‘It wasn’t that bad’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Real or perceived homophobia, biphobia and transphobia in services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People not aware they can report or how to report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Fear of not being taken seriously or not being believed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Fear of having to out oneself in the reporting process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Fear of being outed in courts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Lack of awareness of protections available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667">
                <a:solidFill>
                  <a:srgbClr val="1F497D"/>
                </a:solidFill>
                <a:latin typeface="Calibri"/>
              </a:rPr>
              <a:t>Fear of Police and criminal justice systems</a:t>
            </a: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GB" sz="2400">
              <a:solidFill>
                <a:srgbClr val="1F497D"/>
              </a:solidFill>
              <a:latin typeface="Calibri"/>
            </a:endParaRPr>
          </a:p>
          <a:p>
            <a:pPr eaLnBrk="1" fontAlgn="auto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GB" sz="2400">
              <a:solidFill>
                <a:srgbClr val="1F497D"/>
              </a:solidFill>
              <a:latin typeface="Calibri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>
              <a:solidFill>
                <a:srgbClr val="1F497D"/>
              </a:solidFill>
              <a:latin typeface="Bitstream Vera Sans" panose="020B0603030804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DADEDC6A-CB23-44D3-A8E9-86FF611A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585" y="933451"/>
            <a:ext cx="9120716" cy="42779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10666" b="1">
                <a:solidFill>
                  <a:prstClr val="white"/>
                </a:solidFill>
                <a:latin typeface="Calibri"/>
              </a:rPr>
              <a:t>Inclusive Services</a:t>
            </a:r>
            <a:endParaRPr lang="en-GB" sz="6400" b="1">
              <a:solidFill>
                <a:prstClr val="white"/>
              </a:solidFill>
              <a:latin typeface="Calibri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5867" b="1">
                <a:solidFill>
                  <a:prstClr val="white"/>
                </a:solidFill>
                <a:latin typeface="Calibri"/>
              </a:rPr>
              <a:t>The LGBT Charter Mark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16DF21-CC19-43D5-BA72-C5A7FCC39699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80990" indent="-380990" defTabSz="12191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altLang="en-US" sz="3733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5867DF5E-7F62-4384-A52A-6EC37998A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Accessible Service</a:t>
            </a:r>
            <a:endParaRPr lang="en-GB" altLang="en-US" sz="4800" b="1">
              <a:solidFill>
                <a:srgbClr val="2D3E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1D641-4867-4CF0-A492-3BCAE170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4" y="1600201"/>
            <a:ext cx="10464800" cy="4525433"/>
          </a:xfrm>
        </p:spPr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make assumptions about sexual orientation or gender identity </a:t>
            </a:r>
          </a:p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you have training and resources </a:t>
            </a:r>
          </a:p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how you can address the unique barriers faced by LGBT people</a:t>
            </a:r>
          </a:p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 and respond to concerns about the risk of discrimination from other services  and/ or professionals</a:t>
            </a:r>
          </a:p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clear links with other organisations and be able to make referrals </a:t>
            </a:r>
          </a:p>
          <a:p>
            <a:pPr>
              <a:lnSpc>
                <a:spcPct val="125000"/>
              </a:lnSpc>
              <a:defRPr/>
            </a:pPr>
            <a:r>
              <a:rPr lang="en-GB" sz="2667" spc="-2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visibility of LGBT people in services and be explicit about services offered to LGBT people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667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5F8225-5EFA-40E3-A06C-2CCDECE78364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0BC52C2-718A-4B0F-BFDA-C085FFAEF6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7600" y="836085"/>
            <a:ext cx="10464800" cy="54737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64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LGBT Charter makes a clear statement that equality and diversity are at the heart of your organisation.</a:t>
            </a:r>
          </a:p>
          <a:p>
            <a:pPr marL="0" indent="0">
              <a:buNone/>
            </a:pPr>
            <a:endParaRPr lang="en-GB" altLang="en-US" sz="3733">
              <a:solidFill>
                <a:srgbClr val="2D3E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en-US" sz="3733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Award lasts for 4 years.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97AC7B-E346-44B5-AA8B-F8664AD1E43D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814A9BBB-D4DC-448E-8E42-EA2D9FE1D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LGBT Charter?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4E9A-3BE9-4BE4-875A-9D10339D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452034"/>
            <a:ext cx="10464800" cy="452543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LGBT Charter is a straightforward programme that enables your organisation to proactively include LGBT people in every aspect of your work;</a:t>
            </a:r>
          </a:p>
          <a:p>
            <a:pPr>
              <a:defRPr/>
            </a:pPr>
            <a:r>
              <a:rPr lang="en-GB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staff and Volunteers</a:t>
            </a:r>
          </a:p>
          <a:p>
            <a:pPr>
              <a:defRPr/>
            </a:pPr>
            <a:r>
              <a:rPr lang="en-GB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high quality service to members, customers and service users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4B524A-D46C-42E9-B62B-6AAE852EDEE4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57F70B56-CCFF-4B09-A983-D4E9FD357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the Charter?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3C381AD6-B1CC-409E-AF9B-296C572C01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8051" y="1686985"/>
            <a:ext cx="10464800" cy="452543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8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LGBT Charter will improve your organisation’s knowledge and confidence to challenge prejudice and proactively create an inclusive environment where LGBT people are valued.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031848D5-D535-4E3F-8740-1F8E7317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332817"/>
            <a:ext cx="364913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0">
            <a:extLst>
              <a:ext uri="{FF2B5EF4-FFF2-40B4-BE49-F238E27FC236}">
                <a16:creationId xmlns:a16="http://schemas.microsoft.com/office/drawing/2014/main" id="{2C42384A-1586-4D17-873C-38DD99510D42}"/>
              </a:ext>
            </a:extLst>
          </p:cNvPr>
          <p:cNvGrpSpPr>
            <a:grpSpLocks/>
          </p:cNvGrpSpPr>
          <p:nvPr/>
        </p:nvGrpSpPr>
        <p:grpSpPr bwMode="auto">
          <a:xfrm>
            <a:off x="912284" y="1"/>
            <a:ext cx="10464800" cy="4965700"/>
            <a:chOff x="665566" y="0"/>
            <a:chExt cx="7848872" cy="5143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36FC8A-31FC-44AE-B396-200F5C3215FF}"/>
                </a:ext>
              </a:extLst>
            </p:cNvPr>
            <p:cNvSpPr/>
            <p:nvPr/>
          </p:nvSpPr>
          <p:spPr>
            <a:xfrm>
              <a:off x="665566" y="0"/>
              <a:ext cx="7848872" cy="3722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7F033541-15CA-461D-94A5-BF29E2CDF78A}"/>
                </a:ext>
              </a:extLst>
            </p:cNvPr>
            <p:cNvSpPr/>
            <p:nvPr/>
          </p:nvSpPr>
          <p:spPr>
            <a:xfrm flipH="1" flipV="1">
              <a:off x="665566" y="3722789"/>
              <a:ext cx="7848872" cy="142071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</p:grpSp>
      <p:sp>
        <p:nvSpPr>
          <p:cNvPr id="3076" name="Title 1">
            <a:extLst>
              <a:ext uri="{FF2B5EF4-FFF2-40B4-BE49-F238E27FC236}">
                <a16:creationId xmlns:a16="http://schemas.microsoft.com/office/drawing/2014/main" id="{08B72754-EB9B-499F-9338-5A22470051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3100" y="740834"/>
            <a:ext cx="8305800" cy="2688167"/>
          </a:xfrm>
        </p:spPr>
        <p:txBody>
          <a:bodyPr/>
          <a:lstStyle/>
          <a:p>
            <a:pPr eaLnBrk="1" hangingPunct="1"/>
            <a:r>
              <a:rPr lang="en-GB" altLang="en-US" sz="7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 Support Scotland Conference</a:t>
            </a:r>
            <a:br>
              <a:rPr lang="en-GB" altLang="en-US" sz="7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5333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LGBT Experiences</a:t>
            </a:r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E7284052-8A86-4912-9B54-6E4475C6A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26" y="5361518"/>
            <a:ext cx="55931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white"/>
                </a:solidFill>
              </a:rPr>
              <a:t>Janice Stevenson: Development Officer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prstClr val="white"/>
                </a:solidFill>
              </a:rPr>
              <a:t>@Janice_LGBTYS       or     @LGBTYS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4845CF-D93A-416E-9EF7-AFE9CF99654D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435FB15D-28EA-431C-9DF2-66D886AC3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Involved?</a:t>
            </a: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32175D16-C231-4E93-A17C-62E7055CF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3233" y="1418168"/>
            <a:ext cx="10464800" cy="4525433"/>
          </a:xfrm>
        </p:spPr>
        <p:txBody>
          <a:bodyPr/>
          <a:lstStyle/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LGBT awareness training is delivered to a percentage of your staff team dependent on the award you are working towards</a:t>
            </a:r>
          </a:p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review and update relevant policies with a particular focus on the Equality Act 2010, and undertake impact assessments</a:t>
            </a:r>
          </a:p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engage with the LGBT cultural calendar and LGBT communities in your area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B2B26A-6839-4BCE-9D8C-2DC1FDD4A83A}"/>
              </a:ext>
            </a:extLst>
          </p:cNvPr>
          <p:cNvSpPr/>
          <p:nvPr/>
        </p:nvSpPr>
        <p:spPr>
          <a:xfrm>
            <a:off x="886884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B4120C26-D8B7-48B4-9F30-2007CC5E2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Involved?</a:t>
            </a: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EE65FB63-FA79-4F77-9C67-F8B7FCAC70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3233" y="1418167"/>
            <a:ext cx="10464800" cy="4986867"/>
          </a:xfrm>
        </p:spPr>
        <p:txBody>
          <a:bodyPr/>
          <a:lstStyle/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Promotional Material and Resources 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promote your LGBT Charter journey and make sure relevant resources are inclusive</a:t>
            </a:r>
          </a:p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and Evaluation 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have processes in place to monitor your progress and consult with LGBT staff, partners, customers or service users</a:t>
            </a:r>
          </a:p>
          <a:p>
            <a:r>
              <a:rPr lang="en-GB" altLang="en-US" sz="3200" b="1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</a:t>
            </a:r>
            <a:r>
              <a:rPr lang="en-GB" altLang="en-US" sz="3200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Submit your evidence portfolio for review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GB" altLang="en-US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evidence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GB" altLang="en-US">
                <a:solidFill>
                  <a:srgbClr val="2D3E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 Awarded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BCD3ABB-69A3-4EB7-9B53-EBBC88B12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56367"/>
            <a:ext cx="10972800" cy="1143000"/>
          </a:xfrm>
        </p:spPr>
        <p:txBody>
          <a:bodyPr/>
          <a:lstStyle/>
          <a:p>
            <a:r>
              <a:rPr lang="en-GB" altLang="en-US" sz="1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>
            <a:extLst>
              <a:ext uri="{FF2B5EF4-FFF2-40B4-BE49-F238E27FC236}">
                <a16:creationId xmlns:a16="http://schemas.microsoft.com/office/drawing/2014/main" id="{BF711EBC-962B-48E9-BA55-06455A23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4" y="260351"/>
            <a:ext cx="7332133" cy="41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9">
            <a:extLst>
              <a:ext uri="{FF2B5EF4-FFF2-40B4-BE49-F238E27FC236}">
                <a16:creationId xmlns:a16="http://schemas.microsoft.com/office/drawing/2014/main" id="{1A703322-0386-4C2F-8F45-71C098CCA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618" y="4677833"/>
            <a:ext cx="5185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800">
                <a:solidFill>
                  <a:prstClr val="white"/>
                </a:solidFill>
                <a:latin typeface="Arial Rounded MT Bold" panose="020F0704030504030204" pitchFamily="34" charset="0"/>
              </a:rPr>
              <a:t>lgbtyouth.org.uk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FFA721A6-57FE-477C-B93C-650DAA736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267" y="5659967"/>
            <a:ext cx="90254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733">
                <a:solidFill>
                  <a:prstClr val="white"/>
                </a:solidFill>
                <a:latin typeface="Arial Rounded MT Bold" panose="020F0704030504030204" pitchFamily="34" charset="0"/>
              </a:rPr>
              <a:t>Janice.Stevenson@lgbtyouth.org.uk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5C93B59F-9CF8-4063-B0EF-2DD3AD4A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357563"/>
            <a:ext cx="62420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FFFFFF"/>
                </a:solidFill>
                <a:latin typeface="Verdana" panose="020B0604030504040204" pitchFamily="34" charset="0"/>
              </a:rPr>
              <a:t>Victim Support Scotland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1">
                <a:solidFill>
                  <a:srgbClr val="FFFFFF"/>
                </a:solidFill>
                <a:latin typeface="Verdana" panose="020B0604030504040204" pitchFamily="34" charset="0"/>
              </a:rPr>
              <a:t>Conference 2019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200" b="1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FFFF"/>
                </a:solidFill>
                <a:latin typeface="Verdana" panose="020B0604030504040204" pitchFamily="34" charset="0"/>
              </a:rPr>
              <a:t>Inspector Michelle Ritchie</a:t>
            </a:r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06D7322-222B-4862-8DBC-C7D6134D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Safer Communities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C714EE7-C85A-41B4-A0D9-0F3A9D84C3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Business area of Partnerships, Prevention and Community Wellbeing.</a:t>
            </a:r>
          </a:p>
          <a:p>
            <a:endParaRPr lang="en-GB" altLang="en-US">
              <a:latin typeface="Verdana" panose="020B0604030504040204" pitchFamily="34" charset="0"/>
            </a:endParaRPr>
          </a:p>
          <a:p>
            <a:r>
              <a:rPr lang="en-GB" altLang="en-US">
                <a:latin typeface="Verdana" panose="020B0604030504040204" pitchFamily="34" charset="0"/>
              </a:rPr>
              <a:t>Predominately deal with Crime Prevention.</a:t>
            </a:r>
          </a:p>
          <a:p>
            <a:endParaRPr lang="en-GB" altLang="en-US">
              <a:latin typeface="Verdana" panose="020B0604030504040204" pitchFamily="34" charset="0"/>
            </a:endParaRPr>
          </a:p>
          <a:p>
            <a:r>
              <a:rPr lang="en-GB" altLang="en-US">
                <a:latin typeface="Verdana" panose="020B0604030504040204" pitchFamily="34" charset="0"/>
              </a:rPr>
              <a:t>Protect those most vulnerable at risk of harm.</a:t>
            </a:r>
          </a:p>
          <a:p>
            <a:endParaRPr lang="en-GB" altLang="en-US">
              <a:latin typeface="Verdana" panose="020B0604030504040204" pitchFamily="34" charset="0"/>
            </a:endParaRPr>
          </a:p>
          <a:p>
            <a:r>
              <a:rPr lang="en-GB" altLang="en-US">
                <a:latin typeface="Verdana" panose="020B0604030504040204" pitchFamily="34" charset="0"/>
              </a:rPr>
              <a:t>Make our communities safer places to live, work and visit.</a:t>
            </a:r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A9398CD-8561-465D-B107-900FF3BED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Equality &amp; Diversity Unit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A5EFA32-9772-4798-915E-D5CD5D32C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latin typeface="Verdana" pitchFamily="34" charset="0"/>
                <a:ea typeface="+mn-ea"/>
              </a:rPr>
              <a:t>Engage directly with national equality groups, SG and organisations who support people from all our communities.</a:t>
            </a:r>
          </a:p>
          <a:p>
            <a:pPr>
              <a:defRPr/>
            </a:pPr>
            <a:endParaRPr lang="en-GB" altLang="en-US"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GB" altLang="en-US">
                <a:latin typeface="Verdana" pitchFamily="34" charset="0"/>
                <a:ea typeface="+mn-ea"/>
              </a:rPr>
              <a:t>Provide advice, guidance and support to police officers and staff.</a:t>
            </a:r>
          </a:p>
          <a:p>
            <a:pPr>
              <a:defRPr/>
            </a:pPr>
            <a:endParaRPr lang="en-GB" altLang="en-US"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GB" altLang="en-US">
                <a:latin typeface="Verdana" pitchFamily="34" charset="0"/>
                <a:ea typeface="+mn-ea"/>
              </a:rPr>
              <a:t>Individual Officers have differing portfolios.</a:t>
            </a:r>
          </a:p>
          <a:p>
            <a:pPr marL="0" indent="0">
              <a:buNone/>
              <a:defRPr/>
            </a:pPr>
            <a:endParaRPr lang="en-GB" altLang="en-US">
              <a:latin typeface="Verdana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GB" altLang="en-US">
              <a:latin typeface="Verdana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GB" altLang="en-US">
              <a:ea typeface="+mn-ea"/>
            </a:endParaRPr>
          </a:p>
          <a:p>
            <a:pPr>
              <a:defRPr/>
            </a:pPr>
            <a:endParaRPr lang="en-GB" altLang="en-US"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9017245-6CA8-4354-AAFD-47D221B0F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Some of our work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08A29C5-8E77-4F03-999D-6502285C5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3"/>
            <a:ext cx="8208962" cy="464185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Hate Crime Champions - internal</a:t>
            </a: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Hate Crime Awareness – external</a:t>
            </a: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Third Party Reporting </a:t>
            </a: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r>
              <a:rPr lang="en-US">
                <a:latin typeface="Verdana" pitchFamily="34" charset="0"/>
                <a:ea typeface="Verdana" pitchFamily="34" charset="0"/>
                <a:cs typeface="Verdana" pitchFamily="34" charset="0"/>
              </a:rPr>
              <a:t>Campaigns</a:t>
            </a: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buNone/>
              <a:defRPr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87E264-789C-4A40-9D7D-2444C7392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Hate Crime 2018-2019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8A464-9B13-4835-8FDE-DA5F0412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196976"/>
            <a:ext cx="7772400" cy="4518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Disability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 – 217  				4%</a:t>
            </a: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Race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 – 3388  				65%</a:t>
            </a: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Religion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 – 384  				7%</a:t>
            </a: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Sexual Orientation 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– 1002  		19%</a:t>
            </a: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Transgender Identity 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– 68  		1%</a:t>
            </a: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Multiple Aggravators </a:t>
            </a: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– 191 	 	4%</a:t>
            </a:r>
          </a:p>
          <a:p>
            <a:pPr marL="0" indent="0">
              <a:buNone/>
              <a:defRPr/>
            </a:pPr>
            <a:endParaRPr lang="en-GB" b="1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Key Findings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67% racist 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45% s38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Verdana" pitchFamily="34" charset="0"/>
                <a:cs typeface="Verdana" pitchFamily="34" charset="0"/>
              </a:rPr>
              <a:t>23% s50A(1)B</a:t>
            </a:r>
          </a:p>
          <a:p>
            <a:pPr>
              <a:defRPr/>
            </a:pPr>
            <a:endParaRPr lang="en-GB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b="1">
                <a:latin typeface="Verdana" pitchFamily="34" charset="0"/>
                <a:ea typeface="Verdana" pitchFamily="34" charset="0"/>
                <a:cs typeface="Verdana" pitchFamily="34" charset="0"/>
              </a:rPr>
              <a:t>UNDER-REPORTING STILL A MAJOR CONCERN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16CD1E6-2F6B-42EA-806D-F4D1CF165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Why are Hate Crimes different?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6477EC-FD73-4844-8BE7-805E4D0D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341438"/>
            <a:ext cx="7772400" cy="41910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Very often offenders are not motivated by hatred for their victim, but rather it’s their expression of hatred against the victim’s (presumed) group membership that characterises hate crimes.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A mechanism of power and oppression intended to reaffirm hierarchies of social order.</a:t>
            </a:r>
          </a:p>
          <a:p>
            <a:pPr>
              <a:defRPr/>
            </a:pPr>
            <a:r>
              <a:rPr lang="en-GB" altLang="en-US">
                <a:latin typeface="Verdana" pitchFamily="34" charset="0"/>
                <a:ea typeface="+mn-ea"/>
              </a:rPr>
              <a:t>Hate crimes are designed to convey a message to this community that they are somehow different and don’t belong.</a:t>
            </a:r>
            <a:endParaRPr lang="en-GB"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Can be very personal and specifically targeted.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Impact on victim and communities.</a:t>
            </a:r>
          </a:p>
          <a:p>
            <a:pPr marL="0" indent="0">
              <a:buNone/>
              <a:defRPr/>
            </a:pPr>
            <a:endParaRPr lang="en-GB"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NEVER TREAT IN ISOLATION</a:t>
            </a:r>
          </a:p>
          <a:p>
            <a:pPr>
              <a:defRPr/>
            </a:pPr>
            <a:r>
              <a:rPr lang="en-GB">
                <a:latin typeface="Verdana" pitchFamily="34" charset="0"/>
                <a:ea typeface="+mn-ea"/>
              </a:rPr>
              <a:t>HATE CRIMES TEND TO ESCALATE</a:t>
            </a:r>
          </a:p>
          <a:p>
            <a:pPr>
              <a:defRPr/>
            </a:pPr>
            <a:endParaRPr lang="en-GB"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>
            <a:extLst>
              <a:ext uri="{FF2B5EF4-FFF2-40B4-BE49-F238E27FC236}">
                <a16:creationId xmlns:a16="http://schemas.microsoft.com/office/drawing/2014/main" id="{B6CE723C-2075-473B-A60A-756CE3652619}"/>
              </a:ext>
            </a:extLst>
          </p:cNvPr>
          <p:cNvGrpSpPr>
            <a:grpSpLocks/>
          </p:cNvGrpSpPr>
          <p:nvPr/>
        </p:nvGrpSpPr>
        <p:grpSpPr bwMode="auto">
          <a:xfrm>
            <a:off x="886884" y="0"/>
            <a:ext cx="10464800" cy="6858000"/>
            <a:chOff x="665566" y="0"/>
            <a:chExt cx="7848872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E65C7-6390-40A1-94FF-3F4B47A60FFC}"/>
                </a:ext>
              </a:extLst>
            </p:cNvPr>
            <p:cNvSpPr/>
            <p:nvPr/>
          </p:nvSpPr>
          <p:spPr>
            <a:xfrm>
              <a:off x="665566" y="0"/>
              <a:ext cx="7848872" cy="372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BEBD33FA-2978-41BA-A4F2-12B05BC365B5}"/>
                </a:ext>
              </a:extLst>
            </p:cNvPr>
            <p:cNvSpPr/>
            <p:nvPr/>
          </p:nvSpPr>
          <p:spPr>
            <a:xfrm flipH="1" flipV="1">
              <a:off x="665566" y="3724275"/>
              <a:ext cx="7848872" cy="14192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</p:grpSp>
      <p:sp>
        <p:nvSpPr>
          <p:cNvPr id="4099" name="TextBox 4">
            <a:extLst>
              <a:ext uri="{FF2B5EF4-FFF2-40B4-BE49-F238E27FC236}">
                <a16:creationId xmlns:a16="http://schemas.microsoft.com/office/drawing/2014/main" id="{4A1BFE47-15F4-4D0A-9B8B-6C0B8510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733" y="389467"/>
            <a:ext cx="4800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1F497D"/>
                </a:solidFill>
              </a:rPr>
              <a:t>LGBT Youth Scotland is the largest youth and community-based organisation for lesbian, gay, bisexual and transgender (LGBT) people in Scotland.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>
              <a:solidFill>
                <a:srgbClr val="1F497D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>
                <a:solidFill>
                  <a:srgbClr val="1F497D"/>
                </a:solidFill>
              </a:rPr>
              <a:t>Working with young people aged 13-25, our mission is to play a leading role in the provision of quality youth work to LGBTI young people that promotes their health and wellbeing, and to be a valued and influential partner in LGBTI equality and human rights.</a:t>
            </a:r>
          </a:p>
        </p:txBody>
      </p:sp>
      <p:pic>
        <p:nvPicPr>
          <p:cNvPr id="4100" name="Picture 11">
            <a:extLst>
              <a:ext uri="{FF2B5EF4-FFF2-40B4-BE49-F238E27FC236}">
                <a16:creationId xmlns:a16="http://schemas.microsoft.com/office/drawing/2014/main" id="{385B2C5D-F9FB-4A55-AD91-BA38F9D1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446184"/>
            <a:ext cx="2017184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>
            <a:extLst>
              <a:ext uri="{FF2B5EF4-FFF2-40B4-BE49-F238E27FC236}">
                <a16:creationId xmlns:a16="http://schemas.microsoft.com/office/drawing/2014/main" id="{20AF4FF2-D280-4CD7-A450-B5D5C2C1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" y="836084"/>
            <a:ext cx="501861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3BDF2F9-DD78-4FE9-955A-ADD9DB76C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Next Steps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655CF04-26EB-4E7B-BBC7-9BE7A444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>
                <a:latin typeface="Verdana" pitchFamily="34" charset="0"/>
                <a:ea typeface="Verdana" pitchFamily="34" charset="0"/>
                <a:cs typeface="Verdana" pitchFamily="34" charset="0"/>
              </a:rPr>
              <a:t>We will continue to improve at recognising and dealing with hate crime.</a:t>
            </a:r>
          </a:p>
          <a:p>
            <a:pPr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altLang="en-US">
                <a:latin typeface="Verdana" pitchFamily="34" charset="0"/>
                <a:ea typeface="Verdana" pitchFamily="34" charset="0"/>
                <a:cs typeface="Verdana" pitchFamily="34" charset="0"/>
              </a:rPr>
              <a:t>We will continue to work with organisations, groups and individuals to raise awareness of, and break down barriers to reporting hate crime.</a:t>
            </a:r>
          </a:p>
          <a:p>
            <a:pPr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altLang="en-US">
                <a:latin typeface="Verdana" pitchFamily="34" charset="0"/>
                <a:ea typeface="Verdana" pitchFamily="34" charset="0"/>
                <a:cs typeface="Verdana" pitchFamily="34" charset="0"/>
              </a:rPr>
              <a:t>We have to get better at understanding the unique needs of victims of hate crime and ensure they can access effective support.</a:t>
            </a:r>
          </a:p>
          <a:p>
            <a:pPr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GB" altLang="en-US" b="1">
                <a:latin typeface="Verdana" pitchFamily="34" charset="0"/>
                <a:ea typeface="Verdana" pitchFamily="34" charset="0"/>
                <a:cs typeface="Verdana" pitchFamily="34" charset="0"/>
              </a:rPr>
              <a:t>We cannot do any of this alone!!</a:t>
            </a:r>
          </a:p>
          <a:p>
            <a:pPr marL="0" indent="0">
              <a:buNone/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en-GB" alt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en-GB" altLang="en-US" sz="1800">
              <a:ea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E72E4E9-98F2-46AF-A544-49A886B86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Verdana" panose="020B0604030504040204" pitchFamily="34" charset="0"/>
              </a:rPr>
              <a:t>Contact Details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2E46FC4-656D-4C66-A9A6-50F001380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1800">
                <a:latin typeface="Verdana" panose="020B0604030504040204" pitchFamily="34" charset="0"/>
              </a:rPr>
              <a:t>Michelle.ritchie@scotland.pnn.police.uk</a:t>
            </a:r>
          </a:p>
          <a:p>
            <a:pPr marL="0" indent="0">
              <a:buNone/>
            </a:pPr>
            <a:endParaRPr lang="en-GB" altLang="en-US" sz="180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altLang="en-US" sz="1800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altLang="en-US" sz="1800">
                <a:latin typeface="Verdana" panose="020B0604030504040204" pitchFamily="34" charset="0"/>
              </a:rPr>
              <a:t>Diversityunit@scotland.pnn.police.uk</a:t>
            </a:r>
          </a:p>
          <a:p>
            <a:pPr marL="0" indent="0">
              <a:buNone/>
            </a:pPr>
            <a:endParaRPr lang="en-GB" altLang="en-US" sz="1800" u="sng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GB" altLang="en-US" sz="1800" u="sng"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altLang="en-US" sz="1800">
                <a:latin typeface="Verdana" panose="020B0604030504040204" pitchFamily="34" charset="0"/>
              </a:rPr>
              <a:t>SCDEdinburghdiversityunit@scotland.pnn.police.uk </a:t>
            </a:r>
          </a:p>
          <a:p>
            <a:pPr marL="0" indent="0"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15873011-DA6A-43C8-A674-9B3732BC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>
            <a:extLst>
              <a:ext uri="{FF2B5EF4-FFF2-40B4-BE49-F238E27FC236}">
                <a16:creationId xmlns:a16="http://schemas.microsoft.com/office/drawing/2014/main" id="{7EF3474A-7A42-4AAC-9412-2312F7922C66}"/>
              </a:ext>
            </a:extLst>
          </p:cNvPr>
          <p:cNvGrpSpPr>
            <a:grpSpLocks/>
          </p:cNvGrpSpPr>
          <p:nvPr/>
        </p:nvGrpSpPr>
        <p:grpSpPr bwMode="auto">
          <a:xfrm>
            <a:off x="886884" y="0"/>
            <a:ext cx="10464800" cy="6858000"/>
            <a:chOff x="665566" y="0"/>
            <a:chExt cx="7848872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A2F37-363F-4EFB-B862-CE1DBB9BD2DD}"/>
                </a:ext>
              </a:extLst>
            </p:cNvPr>
            <p:cNvSpPr/>
            <p:nvPr/>
          </p:nvSpPr>
          <p:spPr>
            <a:xfrm>
              <a:off x="665566" y="0"/>
              <a:ext cx="7848872" cy="372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BF83BF70-8683-43CC-A132-12245D8B1819}"/>
                </a:ext>
              </a:extLst>
            </p:cNvPr>
            <p:cNvSpPr/>
            <p:nvPr/>
          </p:nvSpPr>
          <p:spPr>
            <a:xfrm flipH="1" flipV="1">
              <a:off x="665566" y="3724275"/>
              <a:ext cx="7848872" cy="14192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</p:grpSp>
      <p:sp>
        <p:nvSpPr>
          <p:cNvPr id="5123" name="TextBox 4">
            <a:extLst>
              <a:ext uri="{FF2B5EF4-FFF2-40B4-BE49-F238E27FC236}">
                <a16:creationId xmlns:a16="http://schemas.microsoft.com/office/drawing/2014/main" id="{D877A3D3-70A1-4ABD-9B85-6C47B5B2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984" y="260352"/>
            <a:ext cx="5173133" cy="64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Youth Groups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1-2-1 coaching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Digital youth work service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Partnerships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Youth Participation projects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Influencing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Capacity Building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733">
                <a:solidFill>
                  <a:srgbClr val="1F497D"/>
                </a:solidFill>
              </a:rPr>
              <a:t>Policy and research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733">
              <a:solidFill>
                <a:srgbClr val="1F497D"/>
              </a:solidFill>
            </a:endParaRPr>
          </a:p>
        </p:txBody>
      </p:sp>
      <p:pic>
        <p:nvPicPr>
          <p:cNvPr id="5124" name="Picture 11">
            <a:extLst>
              <a:ext uri="{FF2B5EF4-FFF2-40B4-BE49-F238E27FC236}">
                <a16:creationId xmlns:a16="http://schemas.microsoft.com/office/drawing/2014/main" id="{2C67AE14-F2AD-4E97-9A9C-F0B82D45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446184"/>
            <a:ext cx="2017184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>
            <a:extLst>
              <a:ext uri="{FF2B5EF4-FFF2-40B4-BE49-F238E27FC236}">
                <a16:creationId xmlns:a16="http://schemas.microsoft.com/office/drawing/2014/main" id="{49C1F5D5-791B-44EC-B58E-D9E7287D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" y="836084"/>
            <a:ext cx="501861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>
            <a:extLst>
              <a:ext uri="{FF2B5EF4-FFF2-40B4-BE49-F238E27FC236}">
                <a16:creationId xmlns:a16="http://schemas.microsoft.com/office/drawing/2014/main" id="{44F9239D-0B4F-4040-B4AC-22B78C81F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018" y="1701800"/>
            <a:ext cx="9120716" cy="24314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sz="8800" b="1">
                <a:solidFill>
                  <a:prstClr val="white"/>
                </a:solidFill>
                <a:latin typeface="Calibri"/>
              </a:rPr>
              <a:t>LGBT Experiences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6400" b="1">
                <a:solidFill>
                  <a:prstClr val="white"/>
                </a:solidFill>
                <a:latin typeface="Calibri"/>
              </a:rPr>
              <a:t>Hate Crime</a:t>
            </a:r>
            <a:endParaRPr lang="en-GB" altLang="en-US" sz="640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>
            <a:extLst>
              <a:ext uri="{FF2B5EF4-FFF2-40B4-BE49-F238E27FC236}">
                <a16:creationId xmlns:a16="http://schemas.microsoft.com/office/drawing/2014/main" id="{24FFC6E1-2B08-4A43-B987-47CE48A322CF}"/>
              </a:ext>
            </a:extLst>
          </p:cNvPr>
          <p:cNvGrpSpPr>
            <a:grpSpLocks/>
          </p:cNvGrpSpPr>
          <p:nvPr/>
        </p:nvGrpSpPr>
        <p:grpSpPr bwMode="auto">
          <a:xfrm>
            <a:off x="886884" y="0"/>
            <a:ext cx="10464800" cy="6858000"/>
            <a:chOff x="665566" y="0"/>
            <a:chExt cx="7848872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D95A50-A904-41C5-A9DA-7E1F38222D22}"/>
                </a:ext>
              </a:extLst>
            </p:cNvPr>
            <p:cNvSpPr/>
            <p:nvPr/>
          </p:nvSpPr>
          <p:spPr>
            <a:xfrm>
              <a:off x="665566" y="0"/>
              <a:ext cx="7848872" cy="372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A814602-D199-445F-ABEB-A2C14B97731D}"/>
                </a:ext>
              </a:extLst>
            </p:cNvPr>
            <p:cNvSpPr/>
            <p:nvPr/>
          </p:nvSpPr>
          <p:spPr>
            <a:xfrm flipH="1" flipV="1">
              <a:off x="665566" y="3724275"/>
              <a:ext cx="7848872" cy="14192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</p:grpSp>
      <p:pic>
        <p:nvPicPr>
          <p:cNvPr id="7171" name="Picture 11">
            <a:extLst>
              <a:ext uri="{FF2B5EF4-FFF2-40B4-BE49-F238E27FC236}">
                <a16:creationId xmlns:a16="http://schemas.microsoft.com/office/drawing/2014/main" id="{16BBF15D-3C4B-4E16-A2F3-E1A25C7E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446184"/>
            <a:ext cx="2017184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3">
            <a:extLst>
              <a:ext uri="{FF2B5EF4-FFF2-40B4-BE49-F238E27FC236}">
                <a16:creationId xmlns:a16="http://schemas.microsoft.com/office/drawing/2014/main" id="{4AA32CF2-F584-49C2-9075-93A41E9AF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1" y="19051"/>
            <a:ext cx="10456333" cy="1041400"/>
          </a:xfrm>
        </p:spPr>
        <p:txBody>
          <a:bodyPr/>
          <a:lstStyle/>
          <a:p>
            <a:pPr eaLnBrk="1" hangingPunct="1"/>
            <a:r>
              <a:rPr lang="en-GB" altLang="en-US" sz="6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in Scotland 2017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10330D-777C-4540-9994-4CBD2E746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085" y="1123952"/>
            <a:ext cx="9840383" cy="4032249"/>
          </a:xfrm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 of LGBT young people said that homophobia was a problem for Scotland.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320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74% felt that biphobia was a problem.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320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 thought that transphobia was a problem. </a:t>
            </a:r>
          </a:p>
          <a:p>
            <a:pPr marL="0" indent="0" eaLnBrk="1" hangingPunct="1">
              <a:buNone/>
              <a:defRPr/>
            </a:pPr>
            <a:endParaRPr lang="en-GB" sz="3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AED982-9583-4C30-B849-19EC8CD9454A}"/>
              </a:ext>
            </a:extLst>
          </p:cNvPr>
          <p:cNvSpPr/>
          <p:nvPr/>
        </p:nvSpPr>
        <p:spPr>
          <a:xfrm>
            <a:off x="889000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53F3C297-377F-4C0F-BB00-319674E7E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277284"/>
            <a:ext cx="4931833" cy="35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>
            <a:extLst>
              <a:ext uri="{FF2B5EF4-FFF2-40B4-BE49-F238E27FC236}">
                <a16:creationId xmlns:a16="http://schemas.microsoft.com/office/drawing/2014/main" id="{003AF3BE-947A-4896-BA34-1CD29747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918" y="277284"/>
            <a:ext cx="4563533" cy="23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33">
                <a:solidFill>
                  <a:srgbClr val="1F497D"/>
                </a:solidFill>
              </a:rPr>
              <a:t>53% of LGBT young people said that their local area is a good place to live, which is similar to 2012 findings.</a:t>
            </a:r>
            <a:endParaRPr lang="en-US" altLang="en-US" sz="2933">
              <a:solidFill>
                <a:prstClr val="black"/>
              </a:solidFill>
            </a:endParaRPr>
          </a:p>
        </p:txBody>
      </p:sp>
      <p:sp>
        <p:nvSpPr>
          <p:cNvPr id="8197" name="Text Box 9">
            <a:extLst>
              <a:ext uri="{FF2B5EF4-FFF2-40B4-BE49-F238E27FC236}">
                <a16:creationId xmlns:a16="http://schemas.microsoft.com/office/drawing/2014/main" id="{E45ED3C4-5FA4-46E0-B440-E6DEAC20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734" y="4021667"/>
            <a:ext cx="4639733" cy="271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33">
                <a:solidFill>
                  <a:srgbClr val="1F497D"/>
                </a:solidFill>
              </a:rPr>
              <a:t>50% of transgender respondents said that their local area is a good place to live, an increase from 37% in 2012.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prstClr val="black"/>
              </a:solidFill>
            </a:endParaRPr>
          </a:p>
        </p:txBody>
      </p:sp>
      <p:pic>
        <p:nvPicPr>
          <p:cNvPr id="8198" name="Picture 10">
            <a:extLst>
              <a:ext uri="{FF2B5EF4-FFF2-40B4-BE49-F238E27FC236}">
                <a16:creationId xmlns:a16="http://schemas.microsoft.com/office/drawing/2014/main" id="{E79A7248-5291-43C7-B391-3B843C62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4" y="3069167"/>
            <a:ext cx="5031317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74CC5-C1A8-4269-8D30-6BD48C3E7A77}"/>
              </a:ext>
            </a:extLst>
          </p:cNvPr>
          <p:cNvSpPr/>
          <p:nvPr/>
        </p:nvSpPr>
        <p:spPr>
          <a:xfrm>
            <a:off x="889000" y="0"/>
            <a:ext cx="1046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prstClr val="white"/>
              </a:solidFill>
              <a:latin typeface="Roboto Condensed"/>
            </a:endParaRPr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060744A1-CED3-4477-89DF-A16F4F115742}"/>
              </a:ext>
            </a:extLst>
          </p:cNvPr>
          <p:cNvSpPr>
            <a:spLocks noGrp="1"/>
          </p:cNvSpPr>
          <p:nvPr/>
        </p:nvSpPr>
        <p:spPr bwMode="auto">
          <a:xfrm>
            <a:off x="1303867" y="198967"/>
            <a:ext cx="9635067" cy="14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5867">
                <a:solidFill>
                  <a:srgbClr val="2D3E81"/>
                </a:solidFill>
                <a:latin typeface="Arial Rounded MT Bold" panose="020F0704030504030204" pitchFamily="34" charset="0"/>
              </a:rPr>
              <a:t>Education</a:t>
            </a:r>
          </a:p>
        </p:txBody>
      </p:sp>
      <p:pic>
        <p:nvPicPr>
          <p:cNvPr id="10244" name="Picture 5" descr="School experience bad">
            <a:extLst>
              <a:ext uri="{FF2B5EF4-FFF2-40B4-BE49-F238E27FC236}">
                <a16:creationId xmlns:a16="http://schemas.microsoft.com/office/drawing/2014/main" id="{E0AF8B32-9ED7-45EF-A6A7-824FCC413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34" y="3164418"/>
            <a:ext cx="4868333" cy="342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Attainment">
            <a:extLst>
              <a:ext uri="{FF2B5EF4-FFF2-40B4-BE49-F238E27FC236}">
                <a16:creationId xmlns:a16="http://schemas.microsoft.com/office/drawing/2014/main" id="{EA4C74FA-7045-424C-9F0A-2F6BBA5EB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4" y="1384301"/>
            <a:ext cx="4762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>
            <a:extLst>
              <a:ext uri="{FF2B5EF4-FFF2-40B4-BE49-F238E27FC236}">
                <a16:creationId xmlns:a16="http://schemas.microsoft.com/office/drawing/2014/main" id="{982DA02F-8A98-49E5-8E21-144F7135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1" y="1282700"/>
            <a:ext cx="5029200" cy="280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33">
                <a:solidFill>
                  <a:srgbClr val="1F497D"/>
                </a:solidFill>
              </a:rPr>
              <a:t>71% of LGBT young people experienced bullying in school on the grounds of being LGBT. This is a rise from 69% in 2012 and 60% in 2007. </a:t>
            </a:r>
            <a:endParaRPr lang="en-US" altLang="en-US" sz="2933">
              <a:solidFill>
                <a:prstClr val="black"/>
              </a:solidFill>
            </a:endParaRPr>
          </a:p>
        </p:txBody>
      </p:sp>
      <p:sp>
        <p:nvSpPr>
          <p:cNvPr id="10247" name="Text Box 12">
            <a:extLst>
              <a:ext uri="{FF2B5EF4-FFF2-40B4-BE49-F238E27FC236}">
                <a16:creationId xmlns:a16="http://schemas.microsoft.com/office/drawing/2014/main" id="{DB42A27E-BB2C-4573-9325-78A98E793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033" y="4800600"/>
            <a:ext cx="4927600" cy="1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33">
                <a:solidFill>
                  <a:srgbClr val="1F497D"/>
                </a:solidFill>
              </a:rPr>
              <a:t>82% of transgender young people experienced bullying in school, an increase from 77% in 2012.</a:t>
            </a:r>
            <a:endParaRPr lang="en-US" altLang="en-US" sz="2933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>
            <a:extLst>
              <a:ext uri="{FF2B5EF4-FFF2-40B4-BE49-F238E27FC236}">
                <a16:creationId xmlns:a16="http://schemas.microsoft.com/office/drawing/2014/main" id="{6A4DAB94-0D87-4A5B-B9AE-4C4A001E3787}"/>
              </a:ext>
            </a:extLst>
          </p:cNvPr>
          <p:cNvGrpSpPr>
            <a:grpSpLocks/>
          </p:cNvGrpSpPr>
          <p:nvPr/>
        </p:nvGrpSpPr>
        <p:grpSpPr bwMode="auto">
          <a:xfrm>
            <a:off x="831851" y="0"/>
            <a:ext cx="10464800" cy="6858000"/>
            <a:chOff x="665566" y="0"/>
            <a:chExt cx="7848872" cy="5143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315DD4-F348-496C-A7AB-0877123AC141}"/>
                </a:ext>
              </a:extLst>
            </p:cNvPr>
            <p:cNvSpPr/>
            <p:nvPr/>
          </p:nvSpPr>
          <p:spPr>
            <a:xfrm>
              <a:off x="665566" y="0"/>
              <a:ext cx="7848872" cy="3724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9748D5E-E8E0-4518-B5D7-29F1FC3C5589}"/>
                </a:ext>
              </a:extLst>
            </p:cNvPr>
            <p:cNvSpPr/>
            <p:nvPr/>
          </p:nvSpPr>
          <p:spPr>
            <a:xfrm flipH="1" flipV="1">
              <a:off x="665566" y="3724275"/>
              <a:ext cx="7848872" cy="14192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GB" sz="2400">
                <a:solidFill>
                  <a:prstClr val="white"/>
                </a:solidFill>
                <a:latin typeface="Roboto Condensed"/>
              </a:endParaRPr>
            </a:p>
          </p:txBody>
        </p:sp>
      </p:grpSp>
      <p:pic>
        <p:nvPicPr>
          <p:cNvPr id="12291" name="Picture 11">
            <a:extLst>
              <a:ext uri="{FF2B5EF4-FFF2-40B4-BE49-F238E27FC236}">
                <a16:creationId xmlns:a16="http://schemas.microsoft.com/office/drawing/2014/main" id="{D024A41C-D900-4CE1-8941-E7C50278A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5446184"/>
            <a:ext cx="2017184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>
            <a:extLst>
              <a:ext uri="{FF2B5EF4-FFF2-40B4-BE49-F238E27FC236}">
                <a16:creationId xmlns:a16="http://schemas.microsoft.com/office/drawing/2014/main" id="{289AF848-8E91-45A6-A4E1-13838430C5AD}"/>
              </a:ext>
            </a:extLst>
          </p:cNvPr>
          <p:cNvSpPr>
            <a:spLocks noGrp="1"/>
          </p:cNvSpPr>
          <p:nvPr/>
        </p:nvSpPr>
        <p:spPr bwMode="auto">
          <a:xfrm>
            <a:off x="1303867" y="198967"/>
            <a:ext cx="9635067" cy="14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5867">
              <a:solidFill>
                <a:srgbClr val="2D3E8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293" name="TextBox 4">
            <a:extLst>
              <a:ext uri="{FF2B5EF4-FFF2-40B4-BE49-F238E27FC236}">
                <a16:creationId xmlns:a16="http://schemas.microsoft.com/office/drawing/2014/main" id="{2ED883A0-B3BE-4E53-A00F-CDF3FADA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1" y="1316567"/>
            <a:ext cx="9408583" cy="39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marL="457189" indent="-457189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667">
                <a:solidFill>
                  <a:srgbClr val="1F497D"/>
                </a:solidFill>
              </a:rPr>
              <a:t>48% of LGBT young people and 58% of transgender young people were aware of their rights under hate crime legislation.</a:t>
            </a:r>
          </a:p>
          <a:p>
            <a:pPr marL="457189" indent="-457189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667">
                <a:solidFill>
                  <a:srgbClr val="1F497D"/>
                </a:solidFill>
              </a:rPr>
              <a:t>35% of LGBT young people said that they had experienced a hate crime or incident in the past year. Transgender young people were slightly more likely (41%), and non-binary young people were the most likely (51%)</a:t>
            </a:r>
          </a:p>
        </p:txBody>
      </p:sp>
      <p:sp>
        <p:nvSpPr>
          <p:cNvPr id="12294" name="Title 1">
            <a:extLst>
              <a:ext uri="{FF2B5EF4-FFF2-40B4-BE49-F238E27FC236}">
                <a16:creationId xmlns:a16="http://schemas.microsoft.com/office/drawing/2014/main" id="{8C2F035D-F6D1-4BCD-B7AF-65234346D3BE}"/>
              </a:ext>
            </a:extLst>
          </p:cNvPr>
          <p:cNvSpPr>
            <a:spLocks noGrp="1"/>
          </p:cNvSpPr>
          <p:nvPr/>
        </p:nvSpPr>
        <p:spPr bwMode="auto">
          <a:xfrm>
            <a:off x="1344084" y="61385"/>
            <a:ext cx="9635067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 Condensed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5867">
                <a:solidFill>
                  <a:srgbClr val="2D3E81"/>
                </a:solidFill>
                <a:latin typeface="Arial Rounded MT Bold" panose="020F0704030504030204" pitchFamily="34" charset="0"/>
              </a:rPr>
              <a:t>Rights and Hate Crime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GBTYS powerpoint template georainb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 Rounded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template LGBTYS powerpoint 2017" id="{34EC1879-73C1-4960-AC30-4175EBE5B68C}" vid="{BC48B664-60A8-4DD0-933C-A4DE9535AE49}"/>
    </a:ext>
  </a:ext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7962AF59AC34A8D304E1FC7372BD7" ma:contentTypeVersion="5" ma:contentTypeDescription="Create a new document." ma:contentTypeScope="" ma:versionID="f0a68ea5ae42d5cd2912ec794b64dfb2">
  <xsd:schema xmlns:xsd="http://www.w3.org/2001/XMLSchema" xmlns:xs="http://www.w3.org/2001/XMLSchema" xmlns:p="http://schemas.microsoft.com/office/2006/metadata/properties" xmlns:ns2="0e772d8c-08b5-42ce-bab5-f3cadd6c27cd" targetNamespace="http://schemas.microsoft.com/office/2006/metadata/properties" ma:root="true" ma:fieldsID="059ab505ecf926cd24edeab023909c8c" ns2:_="">
    <xsd:import namespace="0e772d8c-08b5-42ce-bab5-f3cadd6c27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72d8c-08b5-42ce-bab5-f3cadd6c2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BD2E5-21A4-4755-BA1A-4721F8161F99}">
  <ds:schemaRefs>
    <ds:schemaRef ds:uri="0e772d8c-08b5-42ce-bab5-f3cadd6c27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DA74C0-01EA-4414-AEE2-750F1A5C6A65}">
  <ds:schemaRefs>
    <ds:schemaRef ds:uri="365bf980-8dae-483a-b37b-f5e2ce13700c"/>
    <ds:schemaRef ds:uri="82d84e9e-b5cb-4210-93ab-e876aba843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9540D6-04D8-4934-AF8C-31356A64F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13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LGBTYS powerpoint template georainbow</vt:lpstr>
      <vt:lpstr>Blank Presentation</vt:lpstr>
      <vt:lpstr>Getting equality right for all</vt:lpstr>
      <vt:lpstr>Victim Support Scotland Conference LGBT Experiences</vt:lpstr>
      <vt:lpstr>PowerPoint Presentation</vt:lpstr>
      <vt:lpstr>PowerPoint Presentation</vt:lpstr>
      <vt:lpstr>PowerPoint Presentation</vt:lpstr>
      <vt:lpstr>Life in Scotland 2017</vt:lpstr>
      <vt:lpstr>PowerPoint Presentation</vt:lpstr>
      <vt:lpstr>PowerPoint Presentation</vt:lpstr>
      <vt:lpstr>PowerPoint Presentation</vt:lpstr>
      <vt:lpstr>PowerPoint Presentation</vt:lpstr>
      <vt:lpstr>LGBT Domestic Abuse</vt:lpstr>
      <vt:lpstr>PowerPoint Presentation</vt:lpstr>
      <vt:lpstr>Barriers to Accessing Support</vt:lpstr>
      <vt:lpstr>Barriers to Reporting</vt:lpstr>
      <vt:lpstr>PowerPoint Presentation</vt:lpstr>
      <vt:lpstr>An Accessible Service</vt:lpstr>
      <vt:lpstr>PowerPoint Presentation</vt:lpstr>
      <vt:lpstr>What is The LGBT Charter?</vt:lpstr>
      <vt:lpstr>Why do the Charter?</vt:lpstr>
      <vt:lpstr>What’s Involved?</vt:lpstr>
      <vt:lpstr>What’s Involved?</vt:lpstr>
      <vt:lpstr>Questions?</vt:lpstr>
      <vt:lpstr>PowerPoint Presentation</vt:lpstr>
      <vt:lpstr>PowerPoint Presentation</vt:lpstr>
      <vt:lpstr>Safer Communities</vt:lpstr>
      <vt:lpstr>Equality &amp; Diversity Unit</vt:lpstr>
      <vt:lpstr>Some of our work</vt:lpstr>
      <vt:lpstr>Hate Crime 2018-2019</vt:lpstr>
      <vt:lpstr>Why are Hate Crimes different?</vt:lpstr>
      <vt:lpstr>Next Steps</vt:lpstr>
      <vt:lpstr>Contact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Minish</dc:creator>
  <cp:revision>1</cp:revision>
  <dcterms:created xsi:type="dcterms:W3CDTF">2019-11-25T21:16:32Z</dcterms:created>
  <dcterms:modified xsi:type="dcterms:W3CDTF">2019-11-26T09:41:59Z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0x010100AB47962AF59AC34A8D304E1FC7372BD7</vt:lpwstr>
  </property>
</Properties>
</file>