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58" r:id="rId6"/>
    <p:sldId id="257" r:id="rId7"/>
    <p:sldId id="259" r:id="rId8"/>
    <p:sldId id="260" r:id="rId9"/>
    <p:sldId id="270" r:id="rId10"/>
    <p:sldId id="271" r:id="rId11"/>
    <p:sldId id="261" r:id="rId12"/>
    <p:sldId id="262" r:id="rId13"/>
    <p:sldId id="267" r:id="rId14"/>
    <p:sldId id="265"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73E11-FF66-4399-9B02-87B1E48372A6}" type="datetimeFigureOut">
              <a:rPr lang="en-GB" smtClean="0"/>
              <a:t>25/11/2019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57D03-9B33-45D1-A2E7-D76CCAD9A413}" type="slidenum">
              <a:rPr lang="en-GB" smtClean="0"/>
              <a:t>‹#›</a:t>
            </a:fld>
            <a:endParaRPr lang="en-GB"/>
          </a:p>
        </p:txBody>
      </p:sp>
    </p:spTree>
    <p:extLst>
      <p:ext uri="{BB962C8B-B14F-4D97-AF65-F5344CB8AC3E}">
        <p14:creationId xmlns:p14="http://schemas.microsoft.com/office/powerpoint/2010/main" val="66537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855663"/>
            <a:ext cx="3813175" cy="2860675"/>
          </a:xfrm>
        </p:spPr>
      </p:sp>
      <p:sp>
        <p:nvSpPr>
          <p:cNvPr id="3" name="Notes Placeholder 2"/>
          <p:cNvSpPr>
            <a:spLocks noGrp="1"/>
          </p:cNvSpPr>
          <p:nvPr>
            <p:ph type="body" idx="1"/>
          </p:nvPr>
        </p:nvSpPr>
        <p:spPr>
          <a:xfrm>
            <a:off x="685800" y="3918635"/>
            <a:ext cx="5486400" cy="4619883"/>
          </a:xfrm>
        </p:spPr>
        <p:txBody>
          <a:bodyPr/>
          <a:lstStyle/>
          <a:p>
            <a:r>
              <a:rPr lang="en-GB" sz="1600" b="1" dirty="0"/>
              <a:t>1 minute</a:t>
            </a:r>
          </a:p>
          <a:p>
            <a:r>
              <a:rPr lang="en-GB" sz="1600" b="1" dirty="0"/>
              <a:t>Where did it come from:</a:t>
            </a:r>
          </a:p>
          <a:p>
            <a:r>
              <a:rPr lang="en-GB" sz="1600" dirty="0"/>
              <a:t>Build LIG developed the How To Guide</a:t>
            </a:r>
          </a:p>
          <a:p>
            <a:r>
              <a:rPr lang="en-GB" sz="1600" b="1" dirty="0"/>
              <a:t>What’s in it?</a:t>
            </a:r>
          </a:p>
          <a:p>
            <a:pPr marL="285750" indent="-285750">
              <a:buFont typeface="Arial" panose="020B0604020202020204" pitchFamily="34" charset="0"/>
              <a:buChar char="•"/>
            </a:pPr>
            <a:r>
              <a:rPr lang="en-GB" sz="1600" dirty="0"/>
              <a:t>The ‘Why’ – why partnership working is so important</a:t>
            </a:r>
          </a:p>
          <a:p>
            <a:pPr marL="285750" indent="-285750">
              <a:buFont typeface="Arial" panose="020B0604020202020204" pitchFamily="34" charset="0"/>
              <a:buChar char="•"/>
            </a:pPr>
            <a:r>
              <a:rPr lang="en-GB" sz="1600" dirty="0"/>
              <a:t>The ‘What’ – the principles and good practice of partnership working</a:t>
            </a:r>
          </a:p>
          <a:p>
            <a:pPr marL="285750" indent="-285750">
              <a:buFont typeface="Arial" panose="020B0604020202020204" pitchFamily="34" charset="0"/>
              <a:buChar char="•"/>
            </a:pPr>
            <a:r>
              <a:rPr lang="en-GB" sz="1600" dirty="0"/>
              <a:t>The ‘How’ – some tips on how to engage with partners</a:t>
            </a:r>
          </a:p>
          <a:p>
            <a:pPr marL="285750" indent="-285750">
              <a:buFont typeface="Arial" panose="020B0604020202020204" pitchFamily="34" charset="0"/>
              <a:buChar char="•"/>
            </a:pPr>
            <a:r>
              <a:rPr lang="en-GB" sz="1600" dirty="0"/>
              <a:t>And some additional resources!</a:t>
            </a:r>
          </a:p>
          <a:p>
            <a:endParaRPr lang="en-GB" sz="1600" dirty="0"/>
          </a:p>
          <a:p>
            <a:r>
              <a:rPr lang="en-GB" sz="1600" dirty="0"/>
              <a:t>We’ll tell you a bit more about each of these sections today – and get you thinking about how you could improve partnership working in your area.</a:t>
            </a:r>
          </a:p>
          <a:p>
            <a:endParaRPr lang="en-GB" sz="1600" dirty="0"/>
          </a:p>
          <a:p>
            <a:r>
              <a:rPr lang="en-GB" sz="1600" b="1" dirty="0"/>
              <a:t>Who is it for?  </a:t>
            </a:r>
            <a:r>
              <a:rPr lang="en-GB" sz="1600" dirty="0"/>
              <a:t>All VSS staff and volunteers – gives advice and tips to help build new partnerships and develop existing partnerships.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27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None/>
            </a:pPr>
            <a:r>
              <a:rPr lang="en-GB" sz="1600" b="1" dirty="0"/>
              <a:t>1 minute</a:t>
            </a:r>
          </a:p>
          <a:p>
            <a:pPr marL="0" indent="0" algn="l">
              <a:lnSpc>
                <a:spcPct val="100000"/>
              </a:lnSpc>
              <a:spcBef>
                <a:spcPts val="0"/>
              </a:spcBef>
              <a:buNone/>
            </a:pPr>
            <a:endParaRPr lang="en-GB" sz="1600" dirty="0"/>
          </a:p>
          <a:p>
            <a:pPr marL="0" indent="0" algn="l">
              <a:lnSpc>
                <a:spcPct val="100000"/>
              </a:lnSpc>
              <a:spcBef>
                <a:spcPts val="0"/>
              </a:spcBef>
              <a:buNone/>
            </a:pPr>
            <a:r>
              <a:rPr lang="en-GB" sz="1600" dirty="0"/>
              <a:t>Our Strategic Plan identifies four strategic objectives.  One of these is to </a:t>
            </a:r>
            <a:r>
              <a:rPr lang="en-GB" sz="1600" b="1" i="1" dirty="0">
                <a:solidFill>
                  <a:schemeClr val="accent1">
                    <a:lumMod val="75000"/>
                  </a:schemeClr>
                </a:solidFill>
              </a:rPr>
              <a:t>…</a:t>
            </a:r>
            <a:r>
              <a:rPr lang="en-GB" sz="1600" b="1" i="1" dirty="0"/>
              <a:t>build partnerships and alliances with other organisations, so all people affected by crime are well supported. </a:t>
            </a:r>
          </a:p>
          <a:p>
            <a:pPr marL="0" indent="0" algn="l">
              <a:lnSpc>
                <a:spcPct val="100000"/>
              </a:lnSpc>
              <a:spcBef>
                <a:spcPts val="0"/>
              </a:spcBef>
              <a:buNone/>
            </a:pPr>
            <a:endParaRPr lang="en-GB" sz="1600" b="1" i="1" dirty="0">
              <a:solidFill>
                <a:schemeClr val="accent1">
                  <a:lumMod val="75000"/>
                </a:schemeClr>
              </a:solidFill>
            </a:endParaRPr>
          </a:p>
          <a:p>
            <a:pPr marL="0" indent="0" algn="l">
              <a:lnSpc>
                <a:spcPct val="100000"/>
              </a:lnSpc>
              <a:spcBef>
                <a:spcPts val="0"/>
              </a:spcBef>
              <a:buNone/>
            </a:pPr>
            <a:r>
              <a:rPr lang="en-GB" sz="1600" b="0" i="0" dirty="0"/>
              <a:t>Building positive and productive partnerships helps:</a:t>
            </a:r>
          </a:p>
          <a:p>
            <a:pPr marL="285750" indent="-285750" algn="l">
              <a:lnSpc>
                <a:spcPct val="100000"/>
              </a:lnSpc>
              <a:spcBef>
                <a:spcPts val="0"/>
              </a:spcBef>
              <a:buFont typeface="Arial" panose="020B0604020202020204" pitchFamily="34" charset="0"/>
              <a:buChar char="•"/>
            </a:pPr>
            <a:r>
              <a:rPr lang="en-GB" sz="1600" b="0" i="0" dirty="0"/>
              <a:t>us better understand partners’ services and objectives AND</a:t>
            </a:r>
          </a:p>
          <a:p>
            <a:pPr marL="285750" indent="-285750" algn="l">
              <a:lnSpc>
                <a:spcPct val="100000"/>
              </a:lnSpc>
              <a:spcBef>
                <a:spcPts val="0"/>
              </a:spcBef>
              <a:buFont typeface="Arial" panose="020B0604020202020204" pitchFamily="34" charset="0"/>
              <a:buChar char="•"/>
            </a:pPr>
            <a:r>
              <a:rPr lang="en-GB" sz="1600" b="0" i="0" dirty="0"/>
              <a:t>helps partners understand what we do.  </a:t>
            </a:r>
          </a:p>
          <a:p>
            <a:pPr marL="285750" indent="-285750" algn="l">
              <a:lnSpc>
                <a:spcPct val="100000"/>
              </a:lnSpc>
              <a:spcBef>
                <a:spcPts val="0"/>
              </a:spcBef>
              <a:buFont typeface="Arial" panose="020B0604020202020204" pitchFamily="34" charset="0"/>
              <a:buChar char="•"/>
            </a:pPr>
            <a:endParaRPr lang="en-GB" sz="1600" dirty="0"/>
          </a:p>
          <a:p>
            <a:pPr algn="l">
              <a:lnSpc>
                <a:spcPct val="100000"/>
              </a:lnSpc>
              <a:spcBef>
                <a:spcPts val="0"/>
              </a:spcBef>
            </a:pPr>
            <a:r>
              <a:rPr lang="en-GB" sz="1600" b="1" i="0" dirty="0"/>
              <a:t>This ultimately leads to improved experiences and services for people affected by crime.</a:t>
            </a:r>
          </a:p>
          <a:p>
            <a:pPr marL="0" indent="0" algn="l">
              <a:lnSpc>
                <a:spcPct val="100000"/>
              </a:lnSpc>
              <a:spcBef>
                <a:spcPts val="0"/>
              </a:spcBef>
              <a:buNone/>
            </a:pPr>
            <a:endParaRPr lang="en-GB" b="1" i="1" dirty="0">
              <a:solidFill>
                <a:schemeClr val="accent1">
                  <a:lumMod val="75000"/>
                </a:schemeClr>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55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2588" y="561975"/>
            <a:ext cx="3551237" cy="2662238"/>
          </a:xfrm>
        </p:spPr>
      </p:sp>
      <p:sp>
        <p:nvSpPr>
          <p:cNvPr id="3" name="Notes Placeholder 2"/>
          <p:cNvSpPr>
            <a:spLocks noGrp="1"/>
          </p:cNvSpPr>
          <p:nvPr>
            <p:ph type="body" idx="1"/>
          </p:nvPr>
        </p:nvSpPr>
        <p:spPr>
          <a:xfrm>
            <a:off x="617838" y="3224213"/>
            <a:ext cx="5820032" cy="5240166"/>
          </a:xfrm>
        </p:spPr>
        <p:txBody>
          <a:bodyPr/>
          <a:lstStyle/>
          <a:p>
            <a:r>
              <a:rPr lang="en-GB" sz="1600" b="1" dirty="0"/>
              <a:t>2 minutes</a:t>
            </a:r>
          </a:p>
          <a:p>
            <a:endParaRPr lang="en-GB" sz="800" dirty="0"/>
          </a:p>
          <a:p>
            <a:r>
              <a:rPr lang="en-GB" sz="1600" dirty="0"/>
              <a:t>So who is partnership working important for?  </a:t>
            </a:r>
          </a:p>
          <a:p>
            <a:endParaRPr lang="en-GB" sz="800" dirty="0"/>
          </a:p>
          <a:p>
            <a:r>
              <a:rPr lang="en-GB" sz="1600" b="1" dirty="0"/>
              <a:t>People affected by crime:  First and foremost this is about better services for people affected by crime.  </a:t>
            </a:r>
            <a:r>
              <a:rPr lang="en-GB" sz="1600" b="0" dirty="0"/>
              <a:t>Working in partnerships helps ensure services are more </a:t>
            </a:r>
            <a:r>
              <a:rPr lang="en-GB" sz="1600" b="0" i="1" dirty="0"/>
              <a:t>joined-up</a:t>
            </a:r>
            <a:r>
              <a:rPr lang="en-GB" sz="1600" i="1" dirty="0"/>
              <a:t>, improves speed of access, improved signposting and identifying specialist support</a:t>
            </a:r>
          </a:p>
          <a:p>
            <a:endParaRPr lang="en-GB" sz="800" b="1" dirty="0">
              <a:solidFill>
                <a:schemeClr val="accent1">
                  <a:lumMod val="75000"/>
                </a:schemeClr>
              </a:solidFill>
            </a:endParaRPr>
          </a:p>
          <a:p>
            <a:r>
              <a:rPr lang="en-GB" sz="1600" b="1" dirty="0"/>
              <a:t>For VSS:  There are many benefits for VSS.  </a:t>
            </a:r>
            <a:r>
              <a:rPr lang="en-GB" sz="1600" dirty="0"/>
              <a:t>Good relationships with our partners helps to ensure we receive </a:t>
            </a:r>
            <a:r>
              <a:rPr lang="en-GB" sz="1600" i="1" dirty="0"/>
              <a:t>appropriate referrals and achieve our outcomes – we can’t do it alone!  And partnerships help us reach those in communities of unmet need.  For example if we want to reach people in BME or LGBT communities it is much easier to do this by working with organisations who already have relationships with people in these communities.</a:t>
            </a:r>
          </a:p>
          <a:p>
            <a:endParaRPr lang="en-GB" sz="800" b="1" dirty="0">
              <a:solidFill>
                <a:schemeClr val="accent1">
                  <a:lumMod val="75000"/>
                </a:schemeClr>
              </a:solidFill>
            </a:endParaRPr>
          </a:p>
          <a:p>
            <a:r>
              <a:rPr lang="en-GB" sz="1600" b="1" dirty="0"/>
              <a:t>For our partners:  working together allows partners to have a better </a:t>
            </a:r>
            <a:r>
              <a:rPr lang="en-GB" sz="1600" i="1" dirty="0"/>
              <a:t>understanding of VSS leading to improved referrals to better meet people’s needs.  We can also help partners achieve their outcomes and objectives.  And VSS can give people time (partners often don’t have this time)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64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a:xfrm>
            <a:off x="614748" y="3844496"/>
            <a:ext cx="5628503" cy="3600450"/>
          </a:xfrm>
        </p:spPr>
        <p:txBody>
          <a:bodyPr/>
          <a:lstStyle/>
          <a:p>
            <a:r>
              <a:rPr lang="en-GB" sz="1600" b="1" dirty="0"/>
              <a:t>5 minutes</a:t>
            </a:r>
          </a:p>
          <a:p>
            <a:endParaRPr lang="en-GB" sz="1600" dirty="0"/>
          </a:p>
          <a:p>
            <a:r>
              <a:rPr lang="en-GB" sz="1600" dirty="0"/>
              <a:t>Built a partnership with Social Bite who are a social enterprise working with people who are homeless.  This partnership has helped us reach people in this community who are highly likely to experience crime – and understand how we need to build trust – and make our services more accessible - to be able to support people who are homeless.</a:t>
            </a:r>
          </a:p>
          <a:p>
            <a:pPr marL="354013" indent="-354013"/>
            <a:r>
              <a:rPr lang="en-GB" sz="1600" b="1" dirty="0">
                <a:solidFill>
                  <a:schemeClr val="accent4">
                    <a:lumMod val="75000"/>
                  </a:schemeClr>
                </a:solidFill>
              </a:rPr>
              <a:t>Intentional engagement.  </a:t>
            </a:r>
            <a:r>
              <a:rPr lang="en-GB" sz="1600" dirty="0"/>
              <a:t>People who are homeless are highly likely to experience crime but we don’t reach them.</a:t>
            </a:r>
          </a:p>
          <a:p>
            <a:pPr marL="354013" indent="-354013"/>
            <a:r>
              <a:rPr lang="en-GB" sz="1600" b="1" dirty="0">
                <a:solidFill>
                  <a:schemeClr val="accent4">
                    <a:lumMod val="75000"/>
                  </a:schemeClr>
                </a:solidFill>
              </a:rPr>
              <a:t>Partnerships are a two-way thing.  </a:t>
            </a:r>
            <a:r>
              <a:rPr lang="en-GB" sz="1600" dirty="0"/>
              <a:t>Helps </a:t>
            </a:r>
            <a:r>
              <a:rPr lang="en-GB" sz="1600" b="1" dirty="0"/>
              <a:t>us</a:t>
            </a:r>
            <a:r>
              <a:rPr lang="en-GB" sz="1600" dirty="0"/>
              <a:t> reach people in communities of unmet need – helps </a:t>
            </a:r>
            <a:r>
              <a:rPr lang="en-GB" sz="1600" b="1" dirty="0"/>
              <a:t>Social Bite </a:t>
            </a:r>
            <a:r>
              <a:rPr lang="en-GB" sz="1600" dirty="0"/>
              <a:t>achieve their aims.</a:t>
            </a:r>
          </a:p>
          <a:p>
            <a:pPr marL="354013" indent="-354013"/>
            <a:r>
              <a:rPr lang="en-GB" sz="1600" b="1" dirty="0">
                <a:solidFill>
                  <a:schemeClr val="accent4">
                    <a:lumMod val="75000"/>
                  </a:schemeClr>
                </a:solidFill>
              </a:rPr>
              <a:t>Improved engagement.  </a:t>
            </a:r>
            <a:r>
              <a:rPr lang="en-GB" sz="1600" dirty="0"/>
              <a:t>People who use Social Bite’s services were hesitant at first – my connections with Social Bite team helped build trust.</a:t>
            </a:r>
          </a:p>
          <a:p>
            <a:pPr marL="354013" indent="-354013"/>
            <a:r>
              <a:rPr lang="en-GB" sz="1600" b="1" dirty="0">
                <a:solidFill>
                  <a:schemeClr val="accent4">
                    <a:lumMod val="75000"/>
                  </a:schemeClr>
                </a:solidFill>
              </a:rPr>
              <a:t>Better understanding of people’s needs.  </a:t>
            </a:r>
            <a:r>
              <a:rPr lang="en-GB" sz="1600" dirty="0"/>
              <a:t>Listening with respect and patience helped me understand significant barriers to accessing support.</a:t>
            </a:r>
          </a:p>
          <a:p>
            <a:pPr marL="354013" indent="-354013"/>
            <a:r>
              <a:rPr lang="en-GB" sz="1600" b="1" dirty="0">
                <a:solidFill>
                  <a:schemeClr val="accent4">
                    <a:lumMod val="75000"/>
                  </a:schemeClr>
                </a:solidFill>
              </a:rPr>
              <a:t>Accessibility of our services. </a:t>
            </a:r>
            <a:r>
              <a:rPr lang="en-GB" sz="1600" dirty="0"/>
              <a:t>Vital we make our services more accessible so people can get support in a way that suits them.</a:t>
            </a:r>
          </a:p>
          <a:p>
            <a:endParaRPr lang="en-GB" sz="1600" dirty="0"/>
          </a:p>
          <a:p>
            <a:r>
              <a:rPr lang="en-GB" sz="1600" dirty="0"/>
              <a:t>If we want to reach people in communities of unmet need – partnerships are critical to making these connections.  And we need to be willing to put time and energy into the partnership - explain what we do – and be willing to be flexible so we can meet the needs of more diverse communities.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88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10 minutes</a:t>
            </a:r>
          </a:p>
          <a:p>
            <a:endParaRPr lang="en-GB" sz="1600" dirty="0"/>
          </a:p>
          <a:p>
            <a:r>
              <a:rPr lang="en-GB" sz="1600" dirty="0"/>
              <a:t>Talk through these two questions with the person next to you – and make some notes on your handout about what you could do in your area.  8 minutes</a:t>
            </a:r>
          </a:p>
          <a:p>
            <a:endParaRPr lang="en-GB" sz="1600" dirty="0"/>
          </a:p>
          <a:p>
            <a:r>
              <a:rPr lang="en-GB" sz="1600" dirty="0"/>
              <a:t>Get some quick feedback from around the room – 2 minutes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8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88543"/>
          </a:xfrm>
        </p:spPr>
        <p:txBody>
          <a:bodyPr/>
          <a:lstStyle/>
          <a:p>
            <a:pPr lvl="0"/>
            <a:r>
              <a:rPr lang="en-GB" sz="1600" b="1" dirty="0"/>
              <a:t>2.5 minutes</a:t>
            </a:r>
          </a:p>
          <a:p>
            <a:pPr lvl="0"/>
            <a:endParaRPr lang="en-GB" sz="1600" b="1" dirty="0">
              <a:solidFill>
                <a:schemeClr val="accent1">
                  <a:lumMod val="75000"/>
                </a:schemeClr>
              </a:solidFill>
            </a:endParaRPr>
          </a:p>
          <a:p>
            <a:pPr lvl="0"/>
            <a:r>
              <a:rPr lang="en-GB" sz="1600" b="1" dirty="0"/>
              <a:t>Partnership working is reciprocal.  </a:t>
            </a:r>
            <a:r>
              <a:rPr lang="en-GB" sz="1600" dirty="0"/>
              <a:t>Be clear on what partners get from working with us – and what we need from them. </a:t>
            </a:r>
          </a:p>
          <a:p>
            <a:r>
              <a:rPr lang="en-GB" sz="1600" b="1" dirty="0"/>
              <a:t>Partnerships support sustainability.</a:t>
            </a:r>
            <a:r>
              <a:rPr lang="en-GB" sz="1600" dirty="0"/>
              <a:t> The better ‘connected’ we are with our key partners, the more sustainable our work will be.  Getting input and developing ideas by working together creates buy-in to our work. </a:t>
            </a:r>
          </a:p>
          <a:p>
            <a:r>
              <a:rPr lang="en-GB" sz="1600" b="1" dirty="0"/>
              <a:t>Partnerships require time and resources.  </a:t>
            </a:r>
            <a:r>
              <a:rPr lang="en-GB" sz="1600" dirty="0"/>
              <a:t>It’s an investment and doesn’t happen by magic.  It also takes persistence, patience, respect, trust, honesty and diplomacy.</a:t>
            </a:r>
          </a:p>
          <a:p>
            <a:pPr lvl="0"/>
            <a:r>
              <a:rPr lang="en-GB" sz="1600" b="1" dirty="0"/>
              <a:t>Partnerships help us achieve more than we could alone.  </a:t>
            </a:r>
            <a:r>
              <a:rPr lang="en-GB" sz="1600" dirty="0"/>
              <a:t>To achieve our vision and mission we need to work alongside partners – they will help us achieve our outcomes – and we can help them achieve theirs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31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84225"/>
            <a:ext cx="4114800" cy="3086100"/>
          </a:xfrm>
        </p:spPr>
      </p:sp>
      <p:sp>
        <p:nvSpPr>
          <p:cNvPr id="3" name="Notes Placeholder 2"/>
          <p:cNvSpPr>
            <a:spLocks noGrp="1"/>
          </p:cNvSpPr>
          <p:nvPr>
            <p:ph type="body" idx="1"/>
          </p:nvPr>
        </p:nvSpPr>
        <p:spPr>
          <a:xfrm>
            <a:off x="651819" y="4079274"/>
            <a:ext cx="5554362" cy="42805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2.5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Be prepared.</a:t>
            </a:r>
            <a:r>
              <a:rPr lang="en-GB" sz="1600" dirty="0"/>
              <a:t> </a:t>
            </a:r>
            <a:r>
              <a:rPr lang="en-GB" sz="1600" i="1" dirty="0"/>
              <a:t>Be prepared and do your homework before asking a partner for their support. </a:t>
            </a:r>
            <a:r>
              <a:rPr lang="en-GB" sz="1600" dirty="0"/>
              <a:t>Research the needs and demographics in your local area, crime stats, partners’ outcomes, local priorities, work underway at national level, etc.</a:t>
            </a:r>
            <a:endParaRPr lang="en-GB" sz="1600" i="1" dirty="0"/>
          </a:p>
          <a:p>
            <a:pPr lvl="0"/>
            <a:r>
              <a:rPr lang="en-GB" sz="1600" b="1" dirty="0"/>
              <a:t>Identify shared goals.</a:t>
            </a:r>
            <a:r>
              <a:rPr lang="en-GB" sz="1600" dirty="0"/>
              <a:t>  </a:t>
            </a:r>
            <a:r>
              <a:rPr lang="en-GB" sz="1600" i="1" dirty="0"/>
              <a:t>Partnerships can sometimes be challenging, so it is important to remember the aims and goals we and our partners share.  </a:t>
            </a:r>
          </a:p>
          <a:p>
            <a:pPr lvl="0"/>
            <a:r>
              <a:rPr lang="en-GB" sz="1600" b="1" dirty="0"/>
              <a:t>Add value.  </a:t>
            </a:r>
            <a:r>
              <a:rPr lang="en-GB" sz="1600" i="1" dirty="0"/>
              <a:t>Be clear on what we bring to the table and how we add value for partners.  Ask them how we can help them meet their priorities.</a:t>
            </a:r>
          </a:p>
          <a:p>
            <a:pPr lvl="0"/>
            <a:r>
              <a:rPr lang="en-GB" sz="1600" b="1" dirty="0">
                <a:solidFill>
                  <a:schemeClr val="accent1">
                    <a:lumMod val="75000"/>
                  </a:schemeClr>
                </a:solidFill>
              </a:rPr>
              <a:t>Talk their language.  </a:t>
            </a:r>
            <a:r>
              <a:rPr lang="en-GB" sz="1600" i="1" dirty="0"/>
              <a:t>Show partners we understand their aims and how we can help to meet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Be open and flexible </a:t>
            </a:r>
            <a:r>
              <a:rPr lang="en-GB" sz="1600" i="1" dirty="0"/>
              <a:t>to different ways of working together and willing to adapt and at times, compromise.</a:t>
            </a:r>
          </a:p>
          <a:p>
            <a:pPr lvl="0"/>
            <a:endParaRPr lang="en-GB" sz="1200" i="1"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58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604838"/>
            <a:ext cx="3565525" cy="2674937"/>
          </a:xfrm>
        </p:spPr>
      </p:sp>
      <p:sp>
        <p:nvSpPr>
          <p:cNvPr id="3" name="Notes Placeholder 2"/>
          <p:cNvSpPr>
            <a:spLocks noGrp="1"/>
          </p:cNvSpPr>
          <p:nvPr>
            <p:ph type="body" idx="1"/>
          </p:nvPr>
        </p:nvSpPr>
        <p:spPr>
          <a:xfrm>
            <a:off x="747584" y="3344219"/>
            <a:ext cx="5616146" cy="5040013"/>
          </a:xfrm>
        </p:spPr>
        <p:txBody>
          <a:bodyPr/>
          <a:lstStyle/>
          <a:p>
            <a:r>
              <a:rPr lang="en-GB" sz="1600" b="1" dirty="0"/>
              <a:t>10 minutes</a:t>
            </a:r>
          </a:p>
          <a:p>
            <a:endParaRPr lang="en-GB" sz="800" dirty="0"/>
          </a:p>
          <a:p>
            <a:r>
              <a:rPr lang="en-GB" sz="1600" b="1" dirty="0"/>
              <a:t>Whole group discussion</a:t>
            </a:r>
          </a:p>
          <a:p>
            <a:endParaRPr lang="en-GB" sz="800" dirty="0"/>
          </a:p>
          <a:p>
            <a:r>
              <a:rPr lang="en-GB" sz="1600" b="1" dirty="0"/>
              <a:t>Local needs data.  </a:t>
            </a:r>
            <a:r>
              <a:rPr lang="en-GB" sz="1600" dirty="0"/>
              <a:t>Ask for examples of where data has been gathered on local demographics / crime stats.  How did they gather this?  AND on page 8 of the How To Guide you can find lots of resources / websites / tips that will help you to research your local area.</a:t>
            </a:r>
          </a:p>
          <a:p>
            <a:endParaRPr lang="en-GB" sz="1600" dirty="0"/>
          </a:p>
          <a:p>
            <a:r>
              <a:rPr lang="en-GB" sz="1600" b="1" dirty="0"/>
              <a:t>Do you know what your partners goals and aims are?  </a:t>
            </a:r>
            <a:r>
              <a:rPr lang="en-GB" sz="1600" dirty="0"/>
              <a:t>Any examples?  AND on pages 9 – 11 of How To Guide there is information about key local and national partners aims and objectives.</a:t>
            </a:r>
          </a:p>
          <a:p>
            <a:endParaRPr lang="en-GB" sz="1600" dirty="0"/>
          </a:p>
          <a:p>
            <a:r>
              <a:rPr lang="en-GB" sz="1600" b="1" dirty="0"/>
              <a:t>Do you take time in your team meeting to talk about partnership working?  </a:t>
            </a:r>
            <a:r>
              <a:rPr lang="en-GB" sz="1600" dirty="0"/>
              <a:t>Any examples – how do they do this?  And remember partnership working needs time and resources so you need to make some time to talk about this in your team.  It doesn't happen by magic!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98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5 minutes</a:t>
            </a:r>
          </a:p>
          <a:p>
            <a:endParaRPr lang="en-GB" sz="1600" dirty="0"/>
          </a:p>
          <a:p>
            <a:r>
              <a:rPr lang="en-GB" sz="1600" dirty="0"/>
              <a:t>Here are some examples of how to build and develop relationships with partners.  There are more in the How To Guide!</a:t>
            </a:r>
          </a:p>
          <a:p>
            <a:endParaRPr lang="en-GB" sz="1600" dirty="0"/>
          </a:p>
          <a:p>
            <a:r>
              <a:rPr lang="en-GB" sz="1600" dirty="0"/>
              <a:t>THANK YOU and please let us know what you think of the How To Guide – AND how you are using it in your team.  </a:t>
            </a:r>
          </a:p>
          <a:p>
            <a:endParaRPr lang="en-GB" sz="1600" dirty="0"/>
          </a:p>
          <a:p>
            <a:r>
              <a:rPr lang="en-GB" sz="1600" dirty="0"/>
              <a:t>CLOSE.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EA0F7C-BD02-44C2-83A2-72D73E1C9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6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575B-53B3-4C71-8B02-BE50D7351D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4310EB-AE19-4872-941A-FAD07ABC9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5725EF-1CF1-4847-BF7B-96F2CAAF33CA}"/>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5" name="Footer Placeholder 4">
            <a:extLst>
              <a:ext uri="{FF2B5EF4-FFF2-40B4-BE49-F238E27FC236}">
                <a16:creationId xmlns:a16="http://schemas.microsoft.com/office/drawing/2014/main" id="{F4283F5C-078C-4938-97A4-85A6012C1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81BC2-78E2-433E-B678-BFF99830B7A8}"/>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217540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ACC9-7EB4-4AEE-A107-04AFB00F88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1E9D92-599E-42FF-8C2F-C5BEE4FF5F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F81D42-00B7-42BA-81E8-3C09FA35E694}"/>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5" name="Footer Placeholder 4">
            <a:extLst>
              <a:ext uri="{FF2B5EF4-FFF2-40B4-BE49-F238E27FC236}">
                <a16:creationId xmlns:a16="http://schemas.microsoft.com/office/drawing/2014/main" id="{AE771DC3-F4FC-446F-B22B-B98751C73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6D524-A92E-4AB3-84DC-10F6F30A5798}"/>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136676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1E1CC-5D1A-4F14-9287-99760ED17B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782BE0-64E8-4DD7-B6BF-0CF6DD9ED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35D8C-A566-4A89-857F-2905E75005B7}"/>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5" name="Footer Placeholder 4">
            <a:extLst>
              <a:ext uri="{FF2B5EF4-FFF2-40B4-BE49-F238E27FC236}">
                <a16:creationId xmlns:a16="http://schemas.microsoft.com/office/drawing/2014/main" id="{E80E9792-26B8-456E-8F9B-368D50FA75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9AA41-CD45-4B17-B407-7A8BA9E7E9A2}"/>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357497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8111F3-EB10-43E8-A658-5705A128409E}"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317705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111F3-EB10-43E8-A658-5705A128409E}"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49351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8111F3-EB10-43E8-A658-5705A128409E}"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318911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8111F3-EB10-43E8-A658-5705A128409E}" type="datetimeFigureOut">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2048913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8111F3-EB10-43E8-A658-5705A128409E}" type="datetimeFigureOut">
              <a:rPr lang="en-GB" smtClean="0"/>
              <a:t>25/11/2019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307357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8111F3-EB10-43E8-A658-5705A128409E}" type="datetimeFigureOut">
              <a:rPr lang="en-GB" smtClean="0"/>
              <a:t>25/11/2019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3270795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111F3-EB10-43E8-A658-5705A128409E}" type="datetimeFigureOut">
              <a:rPr lang="en-GB" smtClean="0"/>
              <a:t>25/11/2019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115584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8111F3-EB10-43E8-A658-5705A128409E}" type="datetimeFigureOut">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167158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988D-F345-4AAE-8B09-0017653402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12898F-75F5-4FFB-8664-825927C0D6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06ED02-61A0-4DBC-A706-9D47D4434BAA}"/>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5" name="Footer Placeholder 4">
            <a:extLst>
              <a:ext uri="{FF2B5EF4-FFF2-40B4-BE49-F238E27FC236}">
                <a16:creationId xmlns:a16="http://schemas.microsoft.com/office/drawing/2014/main" id="{173A2888-B85E-4E99-AF8A-3D4CCA8E0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98B47-C3A8-4DC8-B068-F84A8330824B}"/>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1430507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8111F3-EB10-43E8-A658-5705A128409E}" type="datetimeFigureOut">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217435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111F3-EB10-43E8-A658-5705A128409E}"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43486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111F3-EB10-43E8-A658-5705A128409E}"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0339F-5F4E-4F84-B2EB-6ECA9F400AF8}" type="slidenum">
              <a:rPr lang="en-GB" smtClean="0"/>
              <a:t>‹#›</a:t>
            </a:fld>
            <a:endParaRPr lang="en-GB"/>
          </a:p>
        </p:txBody>
      </p:sp>
    </p:spTree>
    <p:extLst>
      <p:ext uri="{BB962C8B-B14F-4D97-AF65-F5344CB8AC3E}">
        <p14:creationId xmlns:p14="http://schemas.microsoft.com/office/powerpoint/2010/main" val="320517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2CFF-257A-420B-A8D2-DF8FDF8D1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4A8FEF-39A6-4F08-AAE8-D36A48CA1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C23B0-847F-4EF8-9150-8E52C42670D2}"/>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5" name="Footer Placeholder 4">
            <a:extLst>
              <a:ext uri="{FF2B5EF4-FFF2-40B4-BE49-F238E27FC236}">
                <a16:creationId xmlns:a16="http://schemas.microsoft.com/office/drawing/2014/main" id="{62A0C1DE-8D88-480B-A124-7AEA0F4610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C986EF-DC7F-4307-BBBF-A4CC6A1960FA}"/>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416710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DF30-D2B8-4366-96F5-E6FBBEBED1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27997D-D28D-438C-B077-696DF75E71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60D0E5-3548-452F-855C-B6ADF3D716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88BF32-7A25-4F96-A16E-455FC240FD1A}"/>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6" name="Footer Placeholder 5">
            <a:extLst>
              <a:ext uri="{FF2B5EF4-FFF2-40B4-BE49-F238E27FC236}">
                <a16:creationId xmlns:a16="http://schemas.microsoft.com/office/drawing/2014/main" id="{10966D85-DC4C-4433-9D45-E8FFF293B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591E0F-088D-4550-93A9-180E5FEFC685}"/>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294314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14AE-D659-4D1B-9EB3-C524C7A972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676964-5E93-4F3D-8B90-6F4800190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7A4A1B-82A2-4A03-905F-CB091033D7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FDCEFA-1BDC-4FEA-8C91-E2DEDE5A7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838A8-9BEE-4DA0-A09F-E705F840B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83CDAA-FAB9-4D20-B978-404931DC9A33}"/>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8" name="Footer Placeholder 7">
            <a:extLst>
              <a:ext uri="{FF2B5EF4-FFF2-40B4-BE49-F238E27FC236}">
                <a16:creationId xmlns:a16="http://schemas.microsoft.com/office/drawing/2014/main" id="{ABA4CDB8-039E-45EB-B339-8F2130B305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F78356-15B8-4311-AB3B-8F4A7AF89209}"/>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158803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3413-A896-4F25-8487-0DE03B42C1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A1F88F-5429-428A-83DB-EC45C9AD1805}"/>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4" name="Footer Placeholder 3">
            <a:extLst>
              <a:ext uri="{FF2B5EF4-FFF2-40B4-BE49-F238E27FC236}">
                <a16:creationId xmlns:a16="http://schemas.microsoft.com/office/drawing/2014/main" id="{22DADEE2-1A21-4081-AB2C-37A8285A06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D1D48F-2D36-421A-9609-F934CD372CAF}"/>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313065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136F8-4AE3-4B5C-824B-82D6308E0ACF}"/>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3" name="Footer Placeholder 2">
            <a:extLst>
              <a:ext uri="{FF2B5EF4-FFF2-40B4-BE49-F238E27FC236}">
                <a16:creationId xmlns:a16="http://schemas.microsoft.com/office/drawing/2014/main" id="{B93B5112-B45A-468A-B376-3BB790535B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C04229-EE31-417F-AEDF-E34C7189EEA3}"/>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270131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1649-DC18-4FF8-AD1B-1F26A27E0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460027-C20A-4014-A53F-0CDA2A3F6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7534EF-1DD9-43AE-90A8-038BBE133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3D6C7-CA57-42D5-9E09-E4BEA0B48A86}"/>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6" name="Footer Placeholder 5">
            <a:extLst>
              <a:ext uri="{FF2B5EF4-FFF2-40B4-BE49-F238E27FC236}">
                <a16:creationId xmlns:a16="http://schemas.microsoft.com/office/drawing/2014/main" id="{4822A535-DB5F-4064-83A7-1016892C41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3FFC9B-C9CF-45F1-8817-993339B80EC7}"/>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157982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8063-EB39-415D-808F-25291F64D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81F2A9-B42D-4B67-8090-123373EB9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6D0332-1A04-41C4-B332-E46932D2B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DFDD6-D6D4-4D97-9ECB-0FE1835D2250}"/>
              </a:ext>
            </a:extLst>
          </p:cNvPr>
          <p:cNvSpPr>
            <a:spLocks noGrp="1"/>
          </p:cNvSpPr>
          <p:nvPr>
            <p:ph type="dt" sz="half" idx="10"/>
          </p:nvPr>
        </p:nvSpPr>
        <p:spPr/>
        <p:txBody>
          <a:bodyPr/>
          <a:lstStyle/>
          <a:p>
            <a:fld id="{43697D0B-567F-44C5-B601-2F5D6A8E85F2}" type="datetimeFigureOut">
              <a:rPr lang="en-GB" smtClean="0"/>
              <a:t>25/11/2019</a:t>
            </a:fld>
            <a:endParaRPr lang="en-GB"/>
          </a:p>
        </p:txBody>
      </p:sp>
      <p:sp>
        <p:nvSpPr>
          <p:cNvPr id="6" name="Footer Placeholder 5">
            <a:extLst>
              <a:ext uri="{FF2B5EF4-FFF2-40B4-BE49-F238E27FC236}">
                <a16:creationId xmlns:a16="http://schemas.microsoft.com/office/drawing/2014/main" id="{977ECD6D-A30B-41B6-B36C-F1D13785DC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999BED-0BFC-40CD-ADCE-0ADD97595F69}"/>
              </a:ext>
            </a:extLst>
          </p:cNvPr>
          <p:cNvSpPr>
            <a:spLocks noGrp="1"/>
          </p:cNvSpPr>
          <p:nvPr>
            <p:ph type="sldNum" sz="quarter" idx="12"/>
          </p:nvPr>
        </p:nvSpPr>
        <p:spPr/>
        <p:txBody>
          <a:bodyPr/>
          <a:lstStyle/>
          <a:p>
            <a:fld id="{ACA1C2D9-8CA1-4951-B667-411FC629C864}" type="slidenum">
              <a:rPr lang="en-GB" smtClean="0"/>
              <a:t>‹#›</a:t>
            </a:fld>
            <a:endParaRPr lang="en-GB"/>
          </a:p>
        </p:txBody>
      </p:sp>
    </p:spTree>
    <p:extLst>
      <p:ext uri="{BB962C8B-B14F-4D97-AF65-F5344CB8AC3E}">
        <p14:creationId xmlns:p14="http://schemas.microsoft.com/office/powerpoint/2010/main" val="281567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DAA62-59F3-4E58-9C1B-9D145BB8C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1CCE4-D75C-449D-A19E-91E869E32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BFB566-034A-4BDE-A67C-FFCDEE230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97D0B-567F-44C5-B601-2F5D6A8E85F2}" type="datetimeFigureOut">
              <a:rPr lang="en-GB" smtClean="0"/>
              <a:t>25/11/2019</a:t>
            </a:fld>
            <a:endParaRPr lang="en-GB"/>
          </a:p>
        </p:txBody>
      </p:sp>
      <p:sp>
        <p:nvSpPr>
          <p:cNvPr id="5" name="Footer Placeholder 4">
            <a:extLst>
              <a:ext uri="{FF2B5EF4-FFF2-40B4-BE49-F238E27FC236}">
                <a16:creationId xmlns:a16="http://schemas.microsoft.com/office/drawing/2014/main" id="{497822EE-8BF1-4621-923B-DCE207E61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85B321-39AD-4A7A-A0FA-0662A40AE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C2D9-8CA1-4951-B667-411FC629C864}" type="slidenum">
              <a:rPr lang="en-GB" smtClean="0"/>
              <a:t>‹#›</a:t>
            </a:fld>
            <a:endParaRPr lang="en-GB"/>
          </a:p>
        </p:txBody>
      </p:sp>
    </p:spTree>
    <p:extLst>
      <p:ext uri="{BB962C8B-B14F-4D97-AF65-F5344CB8AC3E}">
        <p14:creationId xmlns:p14="http://schemas.microsoft.com/office/powerpoint/2010/main" val="170626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111F3-EB10-43E8-A658-5705A128409E}" type="datetimeFigureOut">
              <a:rPr lang="en-GB" smtClean="0"/>
              <a:t>25/11/2019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0339F-5F4E-4F84-B2EB-6ECA9F400AF8}" type="slidenum">
              <a:rPr lang="en-GB" smtClean="0"/>
              <a:t>‹#›</a:t>
            </a:fld>
            <a:endParaRPr lang="en-GB"/>
          </a:p>
        </p:txBody>
      </p:sp>
    </p:spTree>
    <p:extLst>
      <p:ext uri="{BB962C8B-B14F-4D97-AF65-F5344CB8AC3E}">
        <p14:creationId xmlns:p14="http://schemas.microsoft.com/office/powerpoint/2010/main" val="4278037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8D061B3-FA70-4C52-AE9C-9589F8860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4E51F8-F4C2-49FC-91AA-FFB90B581B1F}"/>
              </a:ext>
            </a:extLst>
          </p:cNvPr>
          <p:cNvSpPr>
            <a:spLocks noGrp="1"/>
          </p:cNvSpPr>
          <p:nvPr>
            <p:ph type="ctrTitle"/>
          </p:nvPr>
        </p:nvSpPr>
        <p:spPr>
          <a:xfrm>
            <a:off x="1524000" y="1478497"/>
            <a:ext cx="9144000" cy="2387600"/>
          </a:xfrm>
        </p:spPr>
        <p:txBody>
          <a:bodyPr>
            <a:normAutofit/>
          </a:bodyPr>
          <a:lstStyle/>
          <a:p>
            <a:r>
              <a:rPr lang="en-GB" sz="6600" b="1" dirty="0">
                <a:solidFill>
                  <a:schemeClr val="bg1"/>
                </a:solidFill>
              </a:rPr>
              <a:t>What difference can partnerships make?</a:t>
            </a:r>
          </a:p>
        </p:txBody>
      </p:sp>
      <p:sp>
        <p:nvSpPr>
          <p:cNvPr id="3" name="Subtitle 2">
            <a:extLst>
              <a:ext uri="{FF2B5EF4-FFF2-40B4-BE49-F238E27FC236}">
                <a16:creationId xmlns:a16="http://schemas.microsoft.com/office/drawing/2014/main" id="{08197765-8FE2-45F6-8947-1BA4DE7DF5CB}"/>
              </a:ext>
            </a:extLst>
          </p:cNvPr>
          <p:cNvSpPr>
            <a:spLocks noGrp="1"/>
          </p:cNvSpPr>
          <p:nvPr>
            <p:ph type="subTitle" idx="1"/>
          </p:nvPr>
        </p:nvSpPr>
        <p:spPr>
          <a:xfrm>
            <a:off x="1524000" y="4079875"/>
            <a:ext cx="9144000" cy="1655762"/>
          </a:xfrm>
        </p:spPr>
        <p:txBody>
          <a:bodyPr>
            <a:normAutofit/>
          </a:bodyPr>
          <a:lstStyle/>
          <a:p>
            <a:r>
              <a:rPr lang="en-GB" sz="4000" dirty="0">
                <a:solidFill>
                  <a:schemeClr val="bg1"/>
                </a:solidFill>
              </a:rPr>
              <a:t>Emma Parker, Fiona Thomson &amp; Tracie Kinnear</a:t>
            </a:r>
          </a:p>
        </p:txBody>
      </p:sp>
    </p:spTree>
    <p:extLst>
      <p:ext uri="{BB962C8B-B14F-4D97-AF65-F5344CB8AC3E}">
        <p14:creationId xmlns:p14="http://schemas.microsoft.com/office/powerpoint/2010/main" val="222231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7FCC-1B16-4397-925C-3557B15074C3}"/>
              </a:ext>
            </a:extLst>
          </p:cNvPr>
          <p:cNvSpPr>
            <a:spLocks noGrp="1"/>
          </p:cNvSpPr>
          <p:nvPr>
            <p:ph type="title"/>
          </p:nvPr>
        </p:nvSpPr>
        <p:spPr/>
        <p:txBody>
          <a:bodyPr/>
          <a:lstStyle/>
          <a:p>
            <a:r>
              <a:rPr lang="en-GB" b="1" dirty="0">
                <a:solidFill>
                  <a:schemeClr val="bg2">
                    <a:lumMod val="50000"/>
                  </a:schemeClr>
                </a:solidFill>
              </a:rPr>
              <a:t>The ‘how’ of partnerships</a:t>
            </a:r>
          </a:p>
        </p:txBody>
      </p:sp>
      <p:sp>
        <p:nvSpPr>
          <p:cNvPr id="3" name="Content Placeholder 2">
            <a:extLst>
              <a:ext uri="{FF2B5EF4-FFF2-40B4-BE49-F238E27FC236}">
                <a16:creationId xmlns:a16="http://schemas.microsoft.com/office/drawing/2014/main" id="{5B41AFE7-0B49-486C-8049-C92ABECB3FB3}"/>
              </a:ext>
            </a:extLst>
          </p:cNvPr>
          <p:cNvSpPr>
            <a:spLocks noGrp="1"/>
          </p:cNvSpPr>
          <p:nvPr>
            <p:ph idx="1"/>
          </p:nvPr>
        </p:nvSpPr>
        <p:spPr>
          <a:xfrm>
            <a:off x="2152650" y="1690689"/>
            <a:ext cx="7886700" cy="4486274"/>
          </a:xfrm>
        </p:spPr>
        <p:txBody>
          <a:bodyPr>
            <a:normAutofit fontScale="85000" lnSpcReduction="20000"/>
          </a:bodyPr>
          <a:lstStyle/>
          <a:p>
            <a:pPr lvl="0"/>
            <a:r>
              <a:rPr lang="en-GB" b="1" dirty="0"/>
              <a:t>Ask partners to give an input </a:t>
            </a:r>
            <a:r>
              <a:rPr lang="en-GB" dirty="0"/>
              <a:t>at</a:t>
            </a:r>
            <a:r>
              <a:rPr lang="en-GB" b="1" dirty="0"/>
              <a:t> </a:t>
            </a:r>
            <a:r>
              <a:rPr lang="en-GB" dirty="0"/>
              <a:t>volunteer support meetings. </a:t>
            </a:r>
          </a:p>
          <a:p>
            <a:pPr lvl="0"/>
            <a:r>
              <a:rPr lang="en-GB" b="1" dirty="0"/>
              <a:t>Identify partners who could help you reach communities of unmet need.</a:t>
            </a:r>
          </a:p>
          <a:p>
            <a:r>
              <a:rPr lang="en-GB" b="1" dirty="0"/>
              <a:t>Attend multi-agency working groups</a:t>
            </a:r>
            <a:r>
              <a:rPr lang="en-GB" dirty="0"/>
              <a:t>, such as MATACs and MARACs.</a:t>
            </a:r>
          </a:p>
          <a:p>
            <a:pPr lvl="0"/>
            <a:r>
              <a:rPr lang="en-GB" b="1" dirty="0"/>
              <a:t>Have an ‘Open Day’ </a:t>
            </a:r>
            <a:r>
              <a:rPr lang="en-GB" dirty="0"/>
              <a:t>at your local offices and invite partners to attend.</a:t>
            </a:r>
          </a:p>
          <a:p>
            <a:pPr lvl="0"/>
            <a:r>
              <a:rPr lang="en-GB" b="1" dirty="0"/>
              <a:t>Attend</a:t>
            </a:r>
            <a:r>
              <a:rPr lang="en-GB" dirty="0"/>
              <a:t> </a:t>
            </a:r>
            <a:r>
              <a:rPr lang="en-GB" b="1" dirty="0"/>
              <a:t>networking events / careers fairs / freshers weeks</a:t>
            </a:r>
            <a:r>
              <a:rPr lang="en-GB" dirty="0"/>
              <a:t>.</a:t>
            </a:r>
          </a:p>
          <a:p>
            <a:pPr lvl="0"/>
            <a:r>
              <a:rPr lang="en-GB" b="1" dirty="0"/>
              <a:t>Offer training on VSS’s services </a:t>
            </a:r>
            <a:r>
              <a:rPr lang="en-GB" dirty="0"/>
              <a:t>to new recruits or departments.</a:t>
            </a:r>
          </a:p>
          <a:p>
            <a:pPr lvl="0"/>
            <a:r>
              <a:rPr lang="en-GB" b="1" dirty="0"/>
              <a:t>Have a ‘Drop In’ session at the local community centre </a:t>
            </a:r>
            <a:r>
              <a:rPr lang="en-GB" dirty="0"/>
              <a:t>so VSS have a presence within the community. </a:t>
            </a:r>
          </a:p>
        </p:txBody>
      </p:sp>
      <p:cxnSp>
        <p:nvCxnSpPr>
          <p:cNvPr id="4" name="Straight Connector 3">
            <a:extLst>
              <a:ext uri="{FF2B5EF4-FFF2-40B4-BE49-F238E27FC236}">
                <a16:creationId xmlns:a16="http://schemas.microsoft.com/office/drawing/2014/main" id="{57A5DCEA-FBDF-48B6-A9A7-9FB7CE54AAAD}"/>
              </a:ext>
            </a:extLst>
          </p:cNvPr>
          <p:cNvCxnSpPr/>
          <p:nvPr/>
        </p:nvCxnSpPr>
        <p:spPr>
          <a:xfrm>
            <a:off x="2335530" y="136017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25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A56AEDAA-5C65-4E26-A0D4-48265DA71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291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7AA8-A3CF-4EB8-9C32-6501920384E6}"/>
              </a:ext>
            </a:extLst>
          </p:cNvPr>
          <p:cNvSpPr>
            <a:spLocks noGrp="1"/>
          </p:cNvSpPr>
          <p:nvPr>
            <p:ph type="title"/>
          </p:nvPr>
        </p:nvSpPr>
        <p:spPr/>
        <p:txBody>
          <a:bodyPr/>
          <a:lstStyle/>
          <a:p>
            <a:r>
              <a:rPr lang="en-GB" b="1" dirty="0">
                <a:solidFill>
                  <a:schemeClr val="bg2">
                    <a:lumMod val="50000"/>
                  </a:schemeClr>
                </a:solidFill>
              </a:rPr>
              <a:t>‘How To’ Guide:  Partnerships</a:t>
            </a:r>
          </a:p>
        </p:txBody>
      </p:sp>
      <p:sp>
        <p:nvSpPr>
          <p:cNvPr id="3" name="Content Placeholder 2">
            <a:extLst>
              <a:ext uri="{FF2B5EF4-FFF2-40B4-BE49-F238E27FC236}">
                <a16:creationId xmlns:a16="http://schemas.microsoft.com/office/drawing/2014/main" id="{6F042CBE-D966-438E-B8F4-69EC8C778DE8}"/>
              </a:ext>
            </a:extLst>
          </p:cNvPr>
          <p:cNvSpPr>
            <a:spLocks noGrp="1"/>
          </p:cNvSpPr>
          <p:nvPr>
            <p:ph idx="1"/>
          </p:nvPr>
        </p:nvSpPr>
        <p:spPr>
          <a:xfrm>
            <a:off x="2152650" y="1814050"/>
            <a:ext cx="4111300" cy="4351338"/>
          </a:xfrm>
        </p:spPr>
        <p:txBody>
          <a:bodyPr/>
          <a:lstStyle/>
          <a:p>
            <a:pPr marL="263525" indent="-263525"/>
            <a:r>
              <a:rPr lang="en-GB" dirty="0"/>
              <a:t>Where did the ‘How To’ Guide come from?</a:t>
            </a:r>
          </a:p>
          <a:p>
            <a:pPr marL="263525" indent="-263525"/>
            <a:r>
              <a:rPr lang="en-GB" dirty="0"/>
              <a:t>What’s in it?</a:t>
            </a:r>
          </a:p>
          <a:p>
            <a:pPr marL="628650">
              <a:buFont typeface="Calibri" panose="020F0502020204030204" pitchFamily="34" charset="0"/>
              <a:buChar char="−"/>
            </a:pPr>
            <a:r>
              <a:rPr lang="en-GB" dirty="0"/>
              <a:t>The ‘Why’</a:t>
            </a:r>
          </a:p>
          <a:p>
            <a:pPr marL="628650">
              <a:buFont typeface="Calibri" panose="020F0502020204030204" pitchFamily="34" charset="0"/>
              <a:buChar char="−"/>
            </a:pPr>
            <a:r>
              <a:rPr lang="en-GB" dirty="0"/>
              <a:t>The ‘What’</a:t>
            </a:r>
          </a:p>
          <a:p>
            <a:pPr marL="628650">
              <a:buFont typeface="Calibri" panose="020F0502020204030204" pitchFamily="34" charset="0"/>
              <a:buChar char="−"/>
            </a:pPr>
            <a:r>
              <a:rPr lang="en-GB" dirty="0"/>
              <a:t>The ‘How’</a:t>
            </a:r>
          </a:p>
          <a:p>
            <a:pPr marL="628650">
              <a:buFont typeface="Calibri" panose="020F0502020204030204" pitchFamily="34" charset="0"/>
              <a:buChar char="−"/>
            </a:pPr>
            <a:r>
              <a:rPr lang="en-GB" dirty="0"/>
              <a:t>The ‘Who’</a:t>
            </a:r>
          </a:p>
          <a:p>
            <a:pPr marL="263525" indent="-263525"/>
            <a:r>
              <a:rPr lang="en-GB" dirty="0"/>
              <a:t>Who is it for?</a:t>
            </a:r>
          </a:p>
        </p:txBody>
      </p:sp>
      <p:pic>
        <p:nvPicPr>
          <p:cNvPr id="7" name="Picture 6" descr="A picture containing bird, flower&#10;&#10;Description automatically generated">
            <a:extLst>
              <a:ext uri="{FF2B5EF4-FFF2-40B4-BE49-F238E27FC236}">
                <a16:creationId xmlns:a16="http://schemas.microsoft.com/office/drawing/2014/main" id="{289A17ED-92B5-45B2-8B73-07610DDC1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750" y="1608310"/>
            <a:ext cx="3463430" cy="4351338"/>
          </a:xfrm>
          <a:prstGeom prst="rect">
            <a:avLst/>
          </a:prstGeom>
        </p:spPr>
      </p:pic>
      <p:sp>
        <p:nvSpPr>
          <p:cNvPr id="8" name="Rectangle 7">
            <a:extLst>
              <a:ext uri="{FF2B5EF4-FFF2-40B4-BE49-F238E27FC236}">
                <a16:creationId xmlns:a16="http://schemas.microsoft.com/office/drawing/2014/main" id="{0C55C68C-E5A5-4778-8374-41BC5BE5F9E5}"/>
              </a:ext>
            </a:extLst>
          </p:cNvPr>
          <p:cNvSpPr/>
          <p:nvPr/>
        </p:nvSpPr>
        <p:spPr>
          <a:xfrm>
            <a:off x="6263950" y="1608310"/>
            <a:ext cx="3649670" cy="4461020"/>
          </a:xfrm>
          <a:prstGeom prst="rect">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9" name="Straight Connector 8">
            <a:extLst>
              <a:ext uri="{FF2B5EF4-FFF2-40B4-BE49-F238E27FC236}">
                <a16:creationId xmlns:a16="http://schemas.microsoft.com/office/drawing/2014/main" id="{49A02CC0-C531-4A3F-BEE5-7A08FF5A8C40}"/>
              </a:ext>
            </a:extLst>
          </p:cNvPr>
          <p:cNvCxnSpPr/>
          <p:nvPr/>
        </p:nvCxnSpPr>
        <p:spPr>
          <a:xfrm>
            <a:off x="2335530" y="139446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6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9241-5F0F-4B0C-9311-6789E3B92165}"/>
              </a:ext>
            </a:extLst>
          </p:cNvPr>
          <p:cNvSpPr>
            <a:spLocks noGrp="1"/>
          </p:cNvSpPr>
          <p:nvPr>
            <p:ph type="title"/>
          </p:nvPr>
        </p:nvSpPr>
        <p:spPr>
          <a:xfrm>
            <a:off x="2152650" y="533079"/>
            <a:ext cx="7886700" cy="941159"/>
          </a:xfrm>
        </p:spPr>
        <p:txBody>
          <a:bodyPr/>
          <a:lstStyle/>
          <a:p>
            <a:r>
              <a:rPr lang="en-GB" b="1" dirty="0">
                <a:solidFill>
                  <a:schemeClr val="bg2">
                    <a:lumMod val="50000"/>
                  </a:schemeClr>
                </a:solidFill>
              </a:rPr>
              <a:t>The ‘why’ of partnerships</a:t>
            </a:r>
          </a:p>
        </p:txBody>
      </p:sp>
      <p:sp>
        <p:nvSpPr>
          <p:cNvPr id="3" name="Content Placeholder 2">
            <a:extLst>
              <a:ext uri="{FF2B5EF4-FFF2-40B4-BE49-F238E27FC236}">
                <a16:creationId xmlns:a16="http://schemas.microsoft.com/office/drawing/2014/main" id="{F4A44629-1953-455B-A04C-824FCCF23A72}"/>
              </a:ext>
            </a:extLst>
          </p:cNvPr>
          <p:cNvSpPr>
            <a:spLocks noGrp="1"/>
          </p:cNvSpPr>
          <p:nvPr>
            <p:ph idx="1"/>
          </p:nvPr>
        </p:nvSpPr>
        <p:spPr>
          <a:xfrm>
            <a:off x="2152650" y="1660851"/>
            <a:ext cx="7886700" cy="4413477"/>
          </a:xfrm>
        </p:spPr>
        <p:txBody>
          <a:bodyPr>
            <a:normAutofit fontScale="92500" lnSpcReduction="20000"/>
          </a:bodyPr>
          <a:lstStyle/>
          <a:p>
            <a:pPr marL="0" indent="0">
              <a:spcBef>
                <a:spcPts val="0"/>
              </a:spcBef>
              <a:spcAft>
                <a:spcPts val="600"/>
              </a:spcAft>
              <a:buNone/>
            </a:pPr>
            <a:r>
              <a:rPr lang="en-GB" b="1" dirty="0"/>
              <a:t>Strategic Objective:</a:t>
            </a:r>
          </a:p>
          <a:p>
            <a:pPr marL="0" indent="0">
              <a:lnSpc>
                <a:spcPct val="110000"/>
              </a:lnSpc>
              <a:spcBef>
                <a:spcPts val="0"/>
              </a:spcBef>
              <a:buNone/>
            </a:pPr>
            <a:endParaRPr lang="en-GB" sz="1300" b="1" dirty="0"/>
          </a:p>
          <a:p>
            <a:pPr marL="0" indent="0" algn="ctr">
              <a:lnSpc>
                <a:spcPct val="100000"/>
              </a:lnSpc>
              <a:spcBef>
                <a:spcPts val="0"/>
              </a:spcBef>
              <a:buNone/>
            </a:pPr>
            <a:r>
              <a:rPr lang="en-GB" b="1" i="1" dirty="0">
                <a:solidFill>
                  <a:schemeClr val="accent4">
                    <a:lumMod val="75000"/>
                  </a:schemeClr>
                </a:solidFill>
              </a:rPr>
              <a:t>…build partnerships and alliances with </a:t>
            </a:r>
          </a:p>
          <a:p>
            <a:pPr marL="0" indent="0" algn="ctr">
              <a:lnSpc>
                <a:spcPct val="100000"/>
              </a:lnSpc>
              <a:spcBef>
                <a:spcPts val="0"/>
              </a:spcBef>
              <a:buNone/>
            </a:pPr>
            <a:r>
              <a:rPr lang="en-GB" b="1" i="1" dirty="0">
                <a:solidFill>
                  <a:schemeClr val="accent4">
                    <a:lumMod val="75000"/>
                  </a:schemeClr>
                </a:solidFill>
              </a:rPr>
              <a:t>other organisations, so all people affected </a:t>
            </a:r>
          </a:p>
          <a:p>
            <a:pPr marL="0" indent="0" algn="ctr">
              <a:lnSpc>
                <a:spcPct val="100000"/>
              </a:lnSpc>
              <a:spcBef>
                <a:spcPts val="0"/>
              </a:spcBef>
              <a:buNone/>
            </a:pPr>
            <a:r>
              <a:rPr lang="en-GB" b="1" i="1" dirty="0">
                <a:solidFill>
                  <a:schemeClr val="accent4">
                    <a:lumMod val="75000"/>
                  </a:schemeClr>
                </a:solidFill>
              </a:rPr>
              <a:t>by crime are well supported. </a:t>
            </a:r>
          </a:p>
          <a:p>
            <a:pPr marL="0" indent="0" algn="ctr">
              <a:lnSpc>
                <a:spcPct val="100000"/>
              </a:lnSpc>
              <a:spcBef>
                <a:spcPts val="0"/>
              </a:spcBef>
              <a:buNone/>
            </a:pPr>
            <a:endParaRPr lang="en-GB" b="1" i="1" dirty="0"/>
          </a:p>
          <a:p>
            <a:pPr marL="0" indent="0">
              <a:lnSpc>
                <a:spcPct val="100000"/>
              </a:lnSpc>
              <a:spcBef>
                <a:spcPts val="0"/>
              </a:spcBef>
              <a:buNone/>
            </a:pPr>
            <a:r>
              <a:rPr lang="en-GB" b="1" dirty="0"/>
              <a:t>Building positive and productive relationships with partners helps:</a:t>
            </a:r>
          </a:p>
          <a:p>
            <a:pPr marL="0" indent="0">
              <a:lnSpc>
                <a:spcPct val="100000"/>
              </a:lnSpc>
              <a:spcBef>
                <a:spcPts val="0"/>
              </a:spcBef>
              <a:buNone/>
            </a:pPr>
            <a:endParaRPr lang="en-GB" sz="1400" b="1" dirty="0"/>
          </a:p>
          <a:p>
            <a:pPr>
              <a:lnSpc>
                <a:spcPct val="100000"/>
              </a:lnSpc>
              <a:spcBef>
                <a:spcPts val="0"/>
              </a:spcBef>
            </a:pPr>
            <a:r>
              <a:rPr lang="en-GB" b="1" dirty="0">
                <a:solidFill>
                  <a:schemeClr val="accent4">
                    <a:lumMod val="75000"/>
                  </a:schemeClr>
                </a:solidFill>
              </a:rPr>
              <a:t>VSS better understand their services and objectives </a:t>
            </a:r>
          </a:p>
          <a:p>
            <a:pPr>
              <a:lnSpc>
                <a:spcPct val="100000"/>
              </a:lnSpc>
              <a:spcBef>
                <a:spcPts val="0"/>
              </a:spcBef>
            </a:pPr>
            <a:r>
              <a:rPr lang="en-GB" b="1" i="1" dirty="0">
                <a:solidFill>
                  <a:schemeClr val="accent4">
                    <a:lumMod val="75000"/>
                  </a:schemeClr>
                </a:solidFill>
              </a:rPr>
              <a:t>and</a:t>
            </a:r>
            <a:r>
              <a:rPr lang="en-GB" b="1" dirty="0">
                <a:solidFill>
                  <a:schemeClr val="accent4">
                    <a:lumMod val="75000"/>
                  </a:schemeClr>
                </a:solidFill>
              </a:rPr>
              <a:t> helps partners understand what we do…</a:t>
            </a:r>
          </a:p>
          <a:p>
            <a:pPr marL="0" indent="0" algn="ctr">
              <a:lnSpc>
                <a:spcPct val="100000"/>
              </a:lnSpc>
              <a:spcBef>
                <a:spcPts val="0"/>
              </a:spcBef>
              <a:buNone/>
            </a:pPr>
            <a:endParaRPr lang="en-GB" sz="1400" dirty="0">
              <a:solidFill>
                <a:schemeClr val="accent4">
                  <a:lumMod val="75000"/>
                </a:schemeClr>
              </a:solidFill>
            </a:endParaRPr>
          </a:p>
          <a:p>
            <a:pPr marL="0" indent="0" algn="ctr">
              <a:lnSpc>
                <a:spcPct val="100000"/>
              </a:lnSpc>
              <a:spcBef>
                <a:spcPts val="0"/>
              </a:spcBef>
              <a:buNone/>
            </a:pPr>
            <a:r>
              <a:rPr lang="en-GB" b="1" dirty="0">
                <a:solidFill>
                  <a:schemeClr val="accent4">
                    <a:lumMod val="75000"/>
                  </a:schemeClr>
                </a:solidFill>
              </a:rPr>
              <a:t>…ultimately leading to improved experiences and services for those affected by crime. </a:t>
            </a:r>
          </a:p>
        </p:txBody>
      </p:sp>
      <p:cxnSp>
        <p:nvCxnSpPr>
          <p:cNvPr id="4" name="Straight Connector 3">
            <a:extLst>
              <a:ext uri="{FF2B5EF4-FFF2-40B4-BE49-F238E27FC236}">
                <a16:creationId xmlns:a16="http://schemas.microsoft.com/office/drawing/2014/main" id="{09510474-834C-484C-B319-3146933E28EA}"/>
              </a:ext>
            </a:extLst>
          </p:cNvPr>
          <p:cNvCxnSpPr/>
          <p:nvPr/>
        </p:nvCxnSpPr>
        <p:spPr>
          <a:xfrm>
            <a:off x="2244090" y="130302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0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2BB76-E83E-43F7-8EDD-4356B3CAA000}"/>
              </a:ext>
            </a:extLst>
          </p:cNvPr>
          <p:cNvSpPr>
            <a:spLocks noGrp="1"/>
          </p:cNvSpPr>
          <p:nvPr>
            <p:ph idx="1"/>
          </p:nvPr>
        </p:nvSpPr>
        <p:spPr/>
        <p:txBody>
          <a:bodyPr>
            <a:normAutofit/>
          </a:bodyPr>
          <a:lstStyle/>
          <a:p>
            <a:pPr marL="0" indent="0">
              <a:buNone/>
            </a:pPr>
            <a:r>
              <a:rPr lang="en-GB" b="1" dirty="0"/>
              <a:t>Partnership working is important for:</a:t>
            </a:r>
          </a:p>
          <a:p>
            <a:r>
              <a:rPr lang="en-GB" b="1" dirty="0">
                <a:solidFill>
                  <a:schemeClr val="accent4">
                    <a:lumMod val="75000"/>
                  </a:schemeClr>
                </a:solidFill>
              </a:rPr>
              <a:t>People affected by crime:  </a:t>
            </a:r>
            <a:r>
              <a:rPr lang="en-GB" sz="2400" i="1" dirty="0"/>
              <a:t>joined-up services, speed of access, improved signposting and identifying specialist support</a:t>
            </a:r>
          </a:p>
          <a:p>
            <a:r>
              <a:rPr lang="en-GB" b="1" dirty="0">
                <a:solidFill>
                  <a:schemeClr val="accent4">
                    <a:lumMod val="75000"/>
                  </a:schemeClr>
                </a:solidFill>
              </a:rPr>
              <a:t>VSS:  </a:t>
            </a:r>
            <a:r>
              <a:rPr lang="en-GB" sz="2400" i="1" dirty="0"/>
              <a:t>appropriate referrals, better understanding of needs of those in communities of unmet need, stronger together, helps us achieve our outcomes</a:t>
            </a:r>
          </a:p>
          <a:p>
            <a:r>
              <a:rPr lang="en-GB" b="1" dirty="0">
                <a:solidFill>
                  <a:schemeClr val="accent4">
                    <a:lumMod val="75000"/>
                  </a:schemeClr>
                </a:solidFill>
              </a:rPr>
              <a:t>Our partners:  </a:t>
            </a:r>
            <a:r>
              <a:rPr lang="en-GB" sz="2400" i="1" dirty="0"/>
              <a:t>improved understanding of VSS leading to improved referrals to better meet needs, supports partners achieve their outcomes, give people time (partners often don’t have this time)</a:t>
            </a:r>
          </a:p>
        </p:txBody>
      </p:sp>
      <p:sp>
        <p:nvSpPr>
          <p:cNvPr id="6" name="Title 1">
            <a:extLst>
              <a:ext uri="{FF2B5EF4-FFF2-40B4-BE49-F238E27FC236}">
                <a16:creationId xmlns:a16="http://schemas.microsoft.com/office/drawing/2014/main" id="{4173FE71-B23A-4719-8597-14BB6FF9AA3D}"/>
              </a:ext>
            </a:extLst>
          </p:cNvPr>
          <p:cNvSpPr>
            <a:spLocks noGrp="1"/>
          </p:cNvSpPr>
          <p:nvPr>
            <p:ph type="title"/>
          </p:nvPr>
        </p:nvSpPr>
        <p:spPr>
          <a:xfrm>
            <a:off x="2152650" y="681038"/>
            <a:ext cx="7886700" cy="1009651"/>
          </a:xfrm>
        </p:spPr>
        <p:txBody>
          <a:bodyPr/>
          <a:lstStyle/>
          <a:p>
            <a:r>
              <a:rPr lang="en-GB" b="1" dirty="0">
                <a:solidFill>
                  <a:schemeClr val="bg2">
                    <a:lumMod val="50000"/>
                  </a:schemeClr>
                </a:solidFill>
              </a:rPr>
              <a:t>The ‘why’ of partnerships</a:t>
            </a:r>
          </a:p>
        </p:txBody>
      </p:sp>
      <p:cxnSp>
        <p:nvCxnSpPr>
          <p:cNvPr id="4" name="Straight Connector 3">
            <a:extLst>
              <a:ext uri="{FF2B5EF4-FFF2-40B4-BE49-F238E27FC236}">
                <a16:creationId xmlns:a16="http://schemas.microsoft.com/office/drawing/2014/main" id="{9B6755A5-A28D-4FFB-B744-2856CA0874CE}"/>
              </a:ext>
            </a:extLst>
          </p:cNvPr>
          <p:cNvCxnSpPr/>
          <p:nvPr/>
        </p:nvCxnSpPr>
        <p:spPr>
          <a:xfrm>
            <a:off x="2244090" y="149733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9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4551-1C6A-4871-BD4C-6247611C7953}"/>
              </a:ext>
            </a:extLst>
          </p:cNvPr>
          <p:cNvSpPr>
            <a:spLocks noGrp="1"/>
          </p:cNvSpPr>
          <p:nvPr>
            <p:ph type="title"/>
          </p:nvPr>
        </p:nvSpPr>
        <p:spPr>
          <a:xfrm>
            <a:off x="2152650" y="319407"/>
            <a:ext cx="7886700" cy="1325563"/>
          </a:xfrm>
        </p:spPr>
        <p:txBody>
          <a:bodyPr/>
          <a:lstStyle/>
          <a:p>
            <a:r>
              <a:rPr lang="en-GB" b="1" dirty="0">
                <a:solidFill>
                  <a:schemeClr val="bg2">
                    <a:lumMod val="50000"/>
                  </a:schemeClr>
                </a:solidFill>
              </a:rPr>
              <a:t>Social Bite partnership:</a:t>
            </a:r>
          </a:p>
        </p:txBody>
      </p:sp>
      <p:sp>
        <p:nvSpPr>
          <p:cNvPr id="3" name="Content Placeholder 2">
            <a:extLst>
              <a:ext uri="{FF2B5EF4-FFF2-40B4-BE49-F238E27FC236}">
                <a16:creationId xmlns:a16="http://schemas.microsoft.com/office/drawing/2014/main" id="{C886F876-C90A-40B1-8226-16628455808A}"/>
              </a:ext>
            </a:extLst>
          </p:cNvPr>
          <p:cNvSpPr>
            <a:spLocks noGrp="1"/>
          </p:cNvSpPr>
          <p:nvPr>
            <p:ph idx="1"/>
          </p:nvPr>
        </p:nvSpPr>
        <p:spPr>
          <a:xfrm>
            <a:off x="2152650" y="1666878"/>
            <a:ext cx="7886700" cy="4756782"/>
          </a:xfrm>
        </p:spPr>
        <p:txBody>
          <a:bodyPr>
            <a:normAutofit fontScale="85000" lnSpcReduction="10000"/>
          </a:bodyPr>
          <a:lstStyle/>
          <a:p>
            <a:pPr marL="354013" indent="-354013"/>
            <a:r>
              <a:rPr lang="en-GB" b="1" dirty="0">
                <a:solidFill>
                  <a:schemeClr val="accent4">
                    <a:lumMod val="75000"/>
                  </a:schemeClr>
                </a:solidFill>
              </a:rPr>
              <a:t>Intentional engagement.  </a:t>
            </a:r>
            <a:r>
              <a:rPr lang="en-GB" dirty="0"/>
              <a:t>People who are homeless are highly likely to experience crime but we don’t reach them.</a:t>
            </a:r>
          </a:p>
          <a:p>
            <a:pPr marL="354013" indent="-354013"/>
            <a:r>
              <a:rPr lang="en-GB" b="1" dirty="0">
                <a:solidFill>
                  <a:schemeClr val="accent4">
                    <a:lumMod val="75000"/>
                  </a:schemeClr>
                </a:solidFill>
              </a:rPr>
              <a:t>Partnerships are a two-way thing.  </a:t>
            </a:r>
            <a:r>
              <a:rPr lang="en-GB" dirty="0"/>
              <a:t>Helped </a:t>
            </a:r>
            <a:r>
              <a:rPr lang="en-GB" b="1" dirty="0"/>
              <a:t>us</a:t>
            </a:r>
            <a:r>
              <a:rPr lang="en-GB" dirty="0"/>
              <a:t> reach people in community of unmet need – helped </a:t>
            </a:r>
            <a:r>
              <a:rPr lang="en-GB" b="1" dirty="0"/>
              <a:t>Social Bite </a:t>
            </a:r>
            <a:r>
              <a:rPr lang="en-GB" dirty="0"/>
              <a:t>achieve their aims.</a:t>
            </a:r>
          </a:p>
          <a:p>
            <a:pPr marL="354013" indent="-354013"/>
            <a:r>
              <a:rPr lang="en-GB" b="1" dirty="0">
                <a:solidFill>
                  <a:schemeClr val="accent4">
                    <a:lumMod val="75000"/>
                  </a:schemeClr>
                </a:solidFill>
              </a:rPr>
              <a:t>Improved engagement.  </a:t>
            </a:r>
            <a:r>
              <a:rPr lang="en-GB" dirty="0"/>
              <a:t>People who use Social Bite’s services were hesitant at first – my connections with Social Bite team helped build trust.</a:t>
            </a:r>
          </a:p>
          <a:p>
            <a:pPr marL="354013" indent="-354013"/>
            <a:r>
              <a:rPr lang="en-GB" b="1" dirty="0">
                <a:solidFill>
                  <a:schemeClr val="accent4">
                    <a:lumMod val="75000"/>
                  </a:schemeClr>
                </a:solidFill>
              </a:rPr>
              <a:t>Better understanding of people’s needs.  </a:t>
            </a:r>
            <a:r>
              <a:rPr lang="en-GB" dirty="0"/>
              <a:t>Listening with respect and patience helped me understand significant barriers to accessing support.</a:t>
            </a:r>
          </a:p>
          <a:p>
            <a:pPr marL="354013" indent="-354013"/>
            <a:r>
              <a:rPr lang="en-GB" b="1" dirty="0">
                <a:solidFill>
                  <a:schemeClr val="accent4">
                    <a:lumMod val="75000"/>
                  </a:schemeClr>
                </a:solidFill>
              </a:rPr>
              <a:t>Accessibility of our services. </a:t>
            </a:r>
            <a:r>
              <a:rPr lang="en-GB" dirty="0"/>
              <a:t>Vital we make our services more accessible so people can get support in a way that suits them.</a:t>
            </a:r>
          </a:p>
        </p:txBody>
      </p:sp>
      <p:cxnSp>
        <p:nvCxnSpPr>
          <p:cNvPr id="4" name="Straight Connector 3">
            <a:extLst>
              <a:ext uri="{FF2B5EF4-FFF2-40B4-BE49-F238E27FC236}">
                <a16:creationId xmlns:a16="http://schemas.microsoft.com/office/drawing/2014/main" id="{AB0A6EE8-7EC7-443E-8946-F8AF0511BCC3}"/>
              </a:ext>
            </a:extLst>
          </p:cNvPr>
          <p:cNvCxnSpPr/>
          <p:nvPr/>
        </p:nvCxnSpPr>
        <p:spPr>
          <a:xfrm>
            <a:off x="2244090" y="137160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3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1A51-5262-4093-9AD9-886F8DD358F2}"/>
              </a:ext>
            </a:extLst>
          </p:cNvPr>
          <p:cNvSpPr>
            <a:spLocks noGrp="1"/>
          </p:cNvSpPr>
          <p:nvPr>
            <p:ph type="title"/>
          </p:nvPr>
        </p:nvSpPr>
        <p:spPr/>
        <p:txBody>
          <a:bodyPr/>
          <a:lstStyle/>
          <a:p>
            <a:r>
              <a:rPr lang="en-GB" b="1" dirty="0">
                <a:solidFill>
                  <a:schemeClr val="bg2">
                    <a:lumMod val="50000"/>
                  </a:schemeClr>
                </a:solidFill>
              </a:rPr>
              <a:t>Over to you!	</a:t>
            </a:r>
          </a:p>
        </p:txBody>
      </p:sp>
      <p:sp>
        <p:nvSpPr>
          <p:cNvPr id="3" name="Content Placeholder 2">
            <a:extLst>
              <a:ext uri="{FF2B5EF4-FFF2-40B4-BE49-F238E27FC236}">
                <a16:creationId xmlns:a16="http://schemas.microsoft.com/office/drawing/2014/main" id="{CBADD13D-E9FE-484C-BA88-C881621A0513}"/>
              </a:ext>
            </a:extLst>
          </p:cNvPr>
          <p:cNvSpPr>
            <a:spLocks noGrp="1"/>
          </p:cNvSpPr>
          <p:nvPr>
            <p:ph idx="1"/>
          </p:nvPr>
        </p:nvSpPr>
        <p:spPr/>
        <p:txBody>
          <a:bodyPr/>
          <a:lstStyle/>
          <a:p>
            <a:pPr marL="0" indent="0">
              <a:buNone/>
            </a:pPr>
            <a:r>
              <a:rPr lang="en-GB" b="1" dirty="0"/>
              <a:t>Why do you think partnerships are important?</a:t>
            </a:r>
          </a:p>
          <a:p>
            <a:r>
              <a:rPr lang="en-GB" dirty="0"/>
              <a:t>What does working with partners help us achieve?</a:t>
            </a:r>
          </a:p>
          <a:p>
            <a:r>
              <a:rPr lang="en-GB" dirty="0"/>
              <a:t>How could partners help you reach those we are currently not reaching e.g. young people / people affected by hate crime and so on?</a:t>
            </a:r>
          </a:p>
        </p:txBody>
      </p:sp>
      <p:cxnSp>
        <p:nvCxnSpPr>
          <p:cNvPr id="4" name="Straight Connector 3">
            <a:extLst>
              <a:ext uri="{FF2B5EF4-FFF2-40B4-BE49-F238E27FC236}">
                <a16:creationId xmlns:a16="http://schemas.microsoft.com/office/drawing/2014/main" id="{B2C9B532-764E-484E-8610-F450D9DB2A7F}"/>
              </a:ext>
            </a:extLst>
          </p:cNvPr>
          <p:cNvCxnSpPr/>
          <p:nvPr/>
        </p:nvCxnSpPr>
        <p:spPr>
          <a:xfrm>
            <a:off x="2244090" y="134874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2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CDD7-18B5-48B6-83C9-796BBCB16EFC}"/>
              </a:ext>
            </a:extLst>
          </p:cNvPr>
          <p:cNvSpPr>
            <a:spLocks noGrp="1"/>
          </p:cNvSpPr>
          <p:nvPr>
            <p:ph type="title"/>
          </p:nvPr>
        </p:nvSpPr>
        <p:spPr>
          <a:xfrm>
            <a:off x="2152650" y="617220"/>
            <a:ext cx="7886700" cy="822961"/>
          </a:xfrm>
        </p:spPr>
        <p:txBody>
          <a:bodyPr/>
          <a:lstStyle/>
          <a:p>
            <a:r>
              <a:rPr lang="en-GB" b="1" dirty="0">
                <a:solidFill>
                  <a:schemeClr val="bg2">
                    <a:lumMod val="50000"/>
                  </a:schemeClr>
                </a:solidFill>
              </a:rPr>
              <a:t>The ‘what’ of partnerships</a:t>
            </a:r>
          </a:p>
        </p:txBody>
      </p:sp>
      <p:sp>
        <p:nvSpPr>
          <p:cNvPr id="3" name="Content Placeholder 2">
            <a:extLst>
              <a:ext uri="{FF2B5EF4-FFF2-40B4-BE49-F238E27FC236}">
                <a16:creationId xmlns:a16="http://schemas.microsoft.com/office/drawing/2014/main" id="{51845907-7279-4EDE-B159-29CD2D262EF4}"/>
              </a:ext>
            </a:extLst>
          </p:cNvPr>
          <p:cNvSpPr>
            <a:spLocks noGrp="1"/>
          </p:cNvSpPr>
          <p:nvPr>
            <p:ph idx="1"/>
          </p:nvPr>
        </p:nvSpPr>
        <p:spPr>
          <a:xfrm>
            <a:off x="2152650" y="1648468"/>
            <a:ext cx="7886700" cy="4700780"/>
          </a:xfrm>
        </p:spPr>
        <p:txBody>
          <a:bodyPr>
            <a:normAutofit/>
          </a:bodyPr>
          <a:lstStyle/>
          <a:p>
            <a:pPr marL="0" indent="0">
              <a:buNone/>
            </a:pPr>
            <a:r>
              <a:rPr lang="en-GB" b="1" dirty="0"/>
              <a:t>The principles of good partnership working:</a:t>
            </a:r>
          </a:p>
          <a:p>
            <a:pPr lvl="0"/>
            <a:r>
              <a:rPr lang="en-GB" b="1" dirty="0">
                <a:solidFill>
                  <a:schemeClr val="accent4">
                    <a:lumMod val="75000"/>
                  </a:schemeClr>
                </a:solidFill>
              </a:rPr>
              <a:t>Partnership working is reciprocal.  </a:t>
            </a:r>
            <a:r>
              <a:rPr lang="en-GB" sz="2400" i="1" dirty="0"/>
              <a:t>We give and we get something from our partners.</a:t>
            </a:r>
          </a:p>
          <a:p>
            <a:pPr lvl="0"/>
            <a:r>
              <a:rPr lang="en-GB" b="1" dirty="0">
                <a:solidFill>
                  <a:schemeClr val="accent4">
                    <a:lumMod val="75000"/>
                  </a:schemeClr>
                </a:solidFill>
              </a:rPr>
              <a:t>Partnerships support sustainability</a:t>
            </a:r>
            <a:r>
              <a:rPr lang="en-GB" sz="2400" b="1" dirty="0">
                <a:solidFill>
                  <a:schemeClr val="accent4">
                    <a:lumMod val="75000"/>
                  </a:schemeClr>
                </a:solidFill>
              </a:rPr>
              <a:t>.</a:t>
            </a:r>
            <a:r>
              <a:rPr lang="en-GB" sz="2400" dirty="0">
                <a:solidFill>
                  <a:schemeClr val="accent4">
                    <a:lumMod val="75000"/>
                  </a:schemeClr>
                </a:solidFill>
              </a:rPr>
              <a:t>  </a:t>
            </a:r>
            <a:r>
              <a:rPr lang="en-GB" sz="2400" i="1" dirty="0"/>
              <a:t>The better connected we are the more sustainable our work will be.</a:t>
            </a:r>
          </a:p>
          <a:p>
            <a:pPr lvl="0"/>
            <a:r>
              <a:rPr lang="en-GB" b="1" dirty="0">
                <a:solidFill>
                  <a:schemeClr val="accent4">
                    <a:lumMod val="75000"/>
                  </a:schemeClr>
                </a:solidFill>
              </a:rPr>
              <a:t>Partnerships require time and resources.  </a:t>
            </a:r>
            <a:r>
              <a:rPr lang="en-GB" sz="2400" i="1" dirty="0"/>
              <a:t>They require time, patience, persistence, trust, respect - and diplomacy!</a:t>
            </a:r>
          </a:p>
          <a:p>
            <a:pPr lvl="0"/>
            <a:r>
              <a:rPr lang="en-GB" b="1" dirty="0">
                <a:solidFill>
                  <a:schemeClr val="accent4">
                    <a:lumMod val="75000"/>
                  </a:schemeClr>
                </a:solidFill>
              </a:rPr>
              <a:t>Partnerships help us achieve more than we could alone.  </a:t>
            </a:r>
            <a:r>
              <a:rPr lang="en-GB" sz="2400" i="1" dirty="0"/>
              <a:t>We need to work with partners to achieve our vision and mission.</a:t>
            </a:r>
          </a:p>
        </p:txBody>
      </p:sp>
      <p:cxnSp>
        <p:nvCxnSpPr>
          <p:cNvPr id="4" name="Straight Connector 3">
            <a:extLst>
              <a:ext uri="{FF2B5EF4-FFF2-40B4-BE49-F238E27FC236}">
                <a16:creationId xmlns:a16="http://schemas.microsoft.com/office/drawing/2014/main" id="{A67D598D-1333-4BCB-A0BD-37C6D017DD45}"/>
              </a:ext>
            </a:extLst>
          </p:cNvPr>
          <p:cNvCxnSpPr/>
          <p:nvPr/>
        </p:nvCxnSpPr>
        <p:spPr>
          <a:xfrm>
            <a:off x="2244090" y="136017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16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CDD7-18B5-48B6-83C9-796BBCB16EFC}"/>
              </a:ext>
            </a:extLst>
          </p:cNvPr>
          <p:cNvSpPr>
            <a:spLocks noGrp="1"/>
          </p:cNvSpPr>
          <p:nvPr>
            <p:ph type="title"/>
          </p:nvPr>
        </p:nvSpPr>
        <p:spPr/>
        <p:txBody>
          <a:bodyPr/>
          <a:lstStyle/>
          <a:p>
            <a:r>
              <a:rPr lang="en-GB" b="1" dirty="0">
                <a:solidFill>
                  <a:schemeClr val="bg2">
                    <a:lumMod val="50000"/>
                  </a:schemeClr>
                </a:solidFill>
              </a:rPr>
              <a:t>The ‘what’ of partnerships</a:t>
            </a:r>
          </a:p>
        </p:txBody>
      </p:sp>
      <p:sp>
        <p:nvSpPr>
          <p:cNvPr id="3" name="Content Placeholder 2">
            <a:extLst>
              <a:ext uri="{FF2B5EF4-FFF2-40B4-BE49-F238E27FC236}">
                <a16:creationId xmlns:a16="http://schemas.microsoft.com/office/drawing/2014/main" id="{51845907-7279-4EDE-B159-29CD2D262EF4}"/>
              </a:ext>
            </a:extLst>
          </p:cNvPr>
          <p:cNvSpPr>
            <a:spLocks noGrp="1"/>
          </p:cNvSpPr>
          <p:nvPr>
            <p:ph idx="1"/>
          </p:nvPr>
        </p:nvSpPr>
        <p:spPr>
          <a:xfrm>
            <a:off x="2152650" y="1690689"/>
            <a:ext cx="7886700" cy="4486274"/>
          </a:xfrm>
        </p:spPr>
        <p:txBody>
          <a:bodyPr>
            <a:normAutofit fontScale="92500" lnSpcReduction="20000"/>
          </a:bodyPr>
          <a:lstStyle/>
          <a:p>
            <a:pPr marL="0" indent="0">
              <a:buNone/>
            </a:pPr>
            <a:r>
              <a:rPr lang="en-GB" b="1" dirty="0"/>
              <a:t>Good practice:</a:t>
            </a:r>
          </a:p>
          <a:p>
            <a:r>
              <a:rPr lang="en-GB" b="1" dirty="0">
                <a:solidFill>
                  <a:schemeClr val="accent4">
                    <a:lumMod val="75000"/>
                  </a:schemeClr>
                </a:solidFill>
              </a:rPr>
              <a:t>Be prepared.</a:t>
            </a:r>
            <a:r>
              <a:rPr lang="en-GB" dirty="0">
                <a:solidFill>
                  <a:schemeClr val="accent4">
                    <a:lumMod val="75000"/>
                  </a:schemeClr>
                </a:solidFill>
              </a:rPr>
              <a:t> </a:t>
            </a:r>
            <a:r>
              <a:rPr lang="en-GB" sz="2600" i="1" dirty="0"/>
              <a:t>Be prepared and do your homework before asking a partner for their support. </a:t>
            </a:r>
          </a:p>
          <a:p>
            <a:r>
              <a:rPr lang="en-GB" b="1" dirty="0">
                <a:solidFill>
                  <a:schemeClr val="accent4">
                    <a:lumMod val="75000"/>
                  </a:schemeClr>
                </a:solidFill>
              </a:rPr>
              <a:t>Identify shared goals.</a:t>
            </a:r>
            <a:r>
              <a:rPr lang="en-GB" dirty="0">
                <a:solidFill>
                  <a:schemeClr val="accent4">
                    <a:lumMod val="75000"/>
                  </a:schemeClr>
                </a:solidFill>
              </a:rPr>
              <a:t>  </a:t>
            </a:r>
            <a:r>
              <a:rPr lang="en-GB" sz="2600" i="1" dirty="0"/>
              <a:t>Partnerships can sometimes be challenging, so it is important to remember the aims and goals we and our partners share.  </a:t>
            </a:r>
          </a:p>
          <a:p>
            <a:pPr lvl="0"/>
            <a:r>
              <a:rPr lang="en-GB" b="1" dirty="0">
                <a:solidFill>
                  <a:schemeClr val="accent4">
                    <a:lumMod val="75000"/>
                  </a:schemeClr>
                </a:solidFill>
              </a:rPr>
              <a:t>Add value.</a:t>
            </a:r>
            <a:r>
              <a:rPr lang="en-GB" dirty="0">
                <a:solidFill>
                  <a:schemeClr val="accent4">
                    <a:lumMod val="75000"/>
                  </a:schemeClr>
                </a:solidFill>
              </a:rPr>
              <a:t>  </a:t>
            </a:r>
            <a:r>
              <a:rPr lang="en-GB" sz="2600" i="1" dirty="0"/>
              <a:t>Be clear on what we bring to the table and how we add value for partners.  Ask them how we can help them meet their priorities.</a:t>
            </a:r>
          </a:p>
          <a:p>
            <a:pPr lvl="0"/>
            <a:r>
              <a:rPr lang="en-GB" b="1" dirty="0">
                <a:solidFill>
                  <a:schemeClr val="accent4">
                    <a:lumMod val="75000"/>
                  </a:schemeClr>
                </a:solidFill>
              </a:rPr>
              <a:t>Talk their language.  </a:t>
            </a:r>
            <a:r>
              <a:rPr lang="en-GB" sz="2600" i="1" dirty="0"/>
              <a:t>Show partners we understand their aims and how we can help to meet them.</a:t>
            </a:r>
          </a:p>
          <a:p>
            <a:pPr lvl="0"/>
            <a:r>
              <a:rPr lang="en-GB" b="1" dirty="0">
                <a:solidFill>
                  <a:schemeClr val="accent4">
                    <a:lumMod val="75000"/>
                  </a:schemeClr>
                </a:solidFill>
              </a:rPr>
              <a:t>Be open and flexible </a:t>
            </a:r>
            <a:r>
              <a:rPr lang="en-GB" sz="2600" i="1" dirty="0"/>
              <a:t>to different ways of working together and willing to adapt and at times, compromise.</a:t>
            </a:r>
          </a:p>
          <a:p>
            <a:pPr lvl="0"/>
            <a:endParaRPr lang="en-GB" sz="2400" i="1" dirty="0"/>
          </a:p>
          <a:p>
            <a:endParaRPr lang="en-GB" dirty="0"/>
          </a:p>
        </p:txBody>
      </p:sp>
      <p:cxnSp>
        <p:nvCxnSpPr>
          <p:cNvPr id="4" name="Straight Connector 3">
            <a:extLst>
              <a:ext uri="{FF2B5EF4-FFF2-40B4-BE49-F238E27FC236}">
                <a16:creationId xmlns:a16="http://schemas.microsoft.com/office/drawing/2014/main" id="{B7909F66-C6F5-45E0-B580-76A8FF52D036}"/>
              </a:ext>
            </a:extLst>
          </p:cNvPr>
          <p:cNvCxnSpPr/>
          <p:nvPr/>
        </p:nvCxnSpPr>
        <p:spPr>
          <a:xfrm>
            <a:off x="2255520" y="136017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4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1A51-5262-4093-9AD9-886F8DD358F2}"/>
              </a:ext>
            </a:extLst>
          </p:cNvPr>
          <p:cNvSpPr>
            <a:spLocks noGrp="1"/>
          </p:cNvSpPr>
          <p:nvPr>
            <p:ph type="title"/>
          </p:nvPr>
        </p:nvSpPr>
        <p:spPr/>
        <p:txBody>
          <a:bodyPr/>
          <a:lstStyle/>
          <a:p>
            <a:r>
              <a:rPr lang="en-GB" b="1" dirty="0">
                <a:solidFill>
                  <a:schemeClr val="bg2">
                    <a:lumMod val="50000"/>
                  </a:schemeClr>
                </a:solidFill>
              </a:rPr>
              <a:t>Over to you!	</a:t>
            </a:r>
          </a:p>
        </p:txBody>
      </p:sp>
      <p:sp>
        <p:nvSpPr>
          <p:cNvPr id="3" name="Content Placeholder 2">
            <a:extLst>
              <a:ext uri="{FF2B5EF4-FFF2-40B4-BE49-F238E27FC236}">
                <a16:creationId xmlns:a16="http://schemas.microsoft.com/office/drawing/2014/main" id="{CBADD13D-E9FE-484C-BA88-C881621A0513}"/>
              </a:ext>
            </a:extLst>
          </p:cNvPr>
          <p:cNvSpPr>
            <a:spLocks noGrp="1"/>
          </p:cNvSpPr>
          <p:nvPr>
            <p:ph idx="1"/>
          </p:nvPr>
        </p:nvSpPr>
        <p:spPr/>
        <p:txBody>
          <a:bodyPr>
            <a:normAutofit/>
          </a:bodyPr>
          <a:lstStyle/>
          <a:p>
            <a:pPr marL="0" indent="0">
              <a:buNone/>
            </a:pPr>
            <a:r>
              <a:rPr lang="en-GB" dirty="0"/>
              <a:t>What could you do to improve partnership working in your area/team?</a:t>
            </a:r>
          </a:p>
          <a:p>
            <a:r>
              <a:rPr lang="en-GB" dirty="0"/>
              <a:t>Do you have an up to date understanding of the needs are in your local area – the demographics, crime stats, etc?</a:t>
            </a:r>
          </a:p>
          <a:p>
            <a:r>
              <a:rPr lang="en-GB" dirty="0"/>
              <a:t>Do you know what your partners’ goals and aims are?</a:t>
            </a:r>
          </a:p>
          <a:p>
            <a:r>
              <a:rPr lang="en-GB" dirty="0"/>
              <a:t>Do you take time in your team meetings to talk about partnership working?</a:t>
            </a:r>
          </a:p>
        </p:txBody>
      </p:sp>
      <p:cxnSp>
        <p:nvCxnSpPr>
          <p:cNvPr id="4" name="Straight Connector 3">
            <a:extLst>
              <a:ext uri="{FF2B5EF4-FFF2-40B4-BE49-F238E27FC236}">
                <a16:creationId xmlns:a16="http://schemas.microsoft.com/office/drawing/2014/main" id="{BE36547A-B664-49B5-A874-C7AC648BE877}"/>
              </a:ext>
            </a:extLst>
          </p:cNvPr>
          <p:cNvCxnSpPr/>
          <p:nvPr/>
        </p:nvCxnSpPr>
        <p:spPr>
          <a:xfrm>
            <a:off x="2152650" y="1360170"/>
            <a:ext cx="752094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95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7962AF59AC34A8D304E1FC7372BD7" ma:contentTypeVersion="5" ma:contentTypeDescription="Create a new document." ma:contentTypeScope="" ma:versionID="f0a68ea5ae42d5cd2912ec794b64dfb2">
  <xsd:schema xmlns:xsd="http://www.w3.org/2001/XMLSchema" xmlns:xs="http://www.w3.org/2001/XMLSchema" xmlns:p="http://schemas.microsoft.com/office/2006/metadata/properties" xmlns:ns2="0e772d8c-08b5-42ce-bab5-f3cadd6c27cd" targetNamespace="http://schemas.microsoft.com/office/2006/metadata/properties" ma:root="true" ma:fieldsID="059ab505ecf926cd24edeab023909c8c" ns2:_="">
    <xsd:import namespace="0e772d8c-08b5-42ce-bab5-f3cadd6c27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72d8c-08b5-42ce-bab5-f3cadd6c2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CAE203-4626-4FEA-8A08-C6CC7508560A}"/>
</file>

<file path=customXml/itemProps2.xml><?xml version="1.0" encoding="utf-8"?>
<ds:datastoreItem xmlns:ds="http://schemas.openxmlformats.org/officeDocument/2006/customXml" ds:itemID="{72291EC4-8895-479A-A812-BAEF559B68D4}">
  <ds:schemaRefs>
    <ds:schemaRef ds:uri="http://schemas.microsoft.com/sharepoint/v3/contenttype/forms"/>
  </ds:schemaRefs>
</ds:datastoreItem>
</file>

<file path=customXml/itemProps3.xml><?xml version="1.0" encoding="utf-8"?>
<ds:datastoreItem xmlns:ds="http://schemas.openxmlformats.org/officeDocument/2006/customXml" ds:itemID="{03C504F0-BD1A-418A-B816-13DC45A57D3E}">
  <ds:schemaRefs>
    <ds:schemaRef ds:uri="http://purl.org/dc/terms/"/>
    <ds:schemaRef ds:uri="365bf980-8dae-483a-b37b-f5e2ce13700c"/>
    <ds:schemaRef ds:uri="82d84e9e-b5cb-4210-93ab-e876aba843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TotalTime>
  <Words>1877</Words>
  <Application>Microsoft Office PowerPoint</Application>
  <PresentationFormat>Widescreen</PresentationFormat>
  <Paragraphs>147</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1_Office Theme</vt:lpstr>
      <vt:lpstr>What difference can partnerships make?</vt:lpstr>
      <vt:lpstr>‘How To’ Guide:  Partnerships</vt:lpstr>
      <vt:lpstr>The ‘why’ of partnerships</vt:lpstr>
      <vt:lpstr>The ‘why’ of partnerships</vt:lpstr>
      <vt:lpstr>Social Bite partnership:</vt:lpstr>
      <vt:lpstr>Over to you! </vt:lpstr>
      <vt:lpstr>The ‘what’ of partnerships</vt:lpstr>
      <vt:lpstr>The ‘what’ of partnerships</vt:lpstr>
      <vt:lpstr>Over to you! </vt:lpstr>
      <vt:lpstr>The ‘how’ of partnerships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difference can partnerships make?</dc:title>
  <dc:creator>Chloe Minish</dc:creator>
  <cp:lastModifiedBy>Chloe Minish</cp:lastModifiedBy>
  <cp:revision>2</cp:revision>
  <dcterms:created xsi:type="dcterms:W3CDTF">2019-11-25T21:43:26Z</dcterms:created>
  <dcterms:modified xsi:type="dcterms:W3CDTF">2019-11-25T21:56:45Z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0x010100AB47962AF59AC34A8D304E1FC7372BD7</vt:lpwstr>
  </property>
</Properties>
</file>