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92" r:id="rId5"/>
    <p:sldMasterId id="2147483804" r:id="rId6"/>
    <p:sldMasterId id="2147483817" r:id="rId7"/>
  </p:sldMasterIdLst>
  <p:notesMasterIdLst>
    <p:notesMasterId r:id="rId27"/>
  </p:notesMasterIdLst>
  <p:sldIdLst>
    <p:sldId id="276" r:id="rId8"/>
    <p:sldId id="340" r:id="rId9"/>
    <p:sldId id="269" r:id="rId10"/>
    <p:sldId id="281" r:id="rId11"/>
    <p:sldId id="303" r:id="rId12"/>
    <p:sldId id="302" r:id="rId13"/>
    <p:sldId id="304" r:id="rId14"/>
    <p:sldId id="305" r:id="rId15"/>
    <p:sldId id="306" r:id="rId16"/>
    <p:sldId id="341" r:id="rId17"/>
    <p:sldId id="294" r:id="rId18"/>
    <p:sldId id="308" r:id="rId19"/>
    <p:sldId id="309" r:id="rId20"/>
    <p:sldId id="342" r:id="rId21"/>
    <p:sldId id="338" r:id="rId22"/>
    <p:sldId id="323" r:id="rId23"/>
    <p:sldId id="339" r:id="rId24"/>
    <p:sldId id="343" r:id="rId25"/>
    <p:sldId id="34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AFDA8B-8ADA-477A-8C7D-CF3AE6816642}" v="3" dt="2019-11-26T09:54:30.034"/>
    <p1510:client id="{9A9D9E24-5E85-4B6F-9C52-939F1DE73099}" v="3" dt="2019-11-26T09:53:20.473"/>
    <p1510:client id="{DBEFE5A4-735D-4EF8-A0FE-093091DD9C29}" v="84" dt="2019-11-26T09:07:38.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43A86-60BB-4773-82C5-735A81D148CE}" type="datetimeFigureOut">
              <a:rPr lang="en-GB" smtClean="0"/>
              <a:t>17/12/2019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4B7BB-D8C3-4192-9077-BE12A173C1EF}" type="slidenum">
              <a:rPr lang="en-GB" smtClean="0"/>
              <a:t>‹#›</a:t>
            </a:fld>
            <a:endParaRPr lang="en-GB"/>
          </a:p>
        </p:txBody>
      </p:sp>
    </p:spTree>
    <p:extLst>
      <p:ext uri="{BB962C8B-B14F-4D97-AF65-F5344CB8AC3E}">
        <p14:creationId xmlns:p14="http://schemas.microsoft.com/office/powerpoint/2010/main" val="396530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FD3091-8781-456A-8F17-808FEE4424E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60115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aseline="0"/>
          </a:p>
          <a:p>
            <a:pPr marL="0" indent="0">
              <a:buFontTx/>
              <a:buNone/>
            </a:pPr>
            <a:r>
              <a:rPr lang="en-GB" baseline="0"/>
              <a:t>The review called for consideration to be given to the development of a new, structured scheme that treats child and vulnerable witnesses in an entirely different way, away from the court setting altogether.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FD3091-8781-456A-8F17-808FEE4424E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98535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Has to be part of a bigger vision of transformation – but this wont happen without a big push from us!</a:t>
            </a:r>
            <a:endParaRPr lang="en-GB" baseline="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FD3091-8781-456A-8F17-808FEE4424E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88480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Barnahus</a:t>
            </a:r>
            <a:r>
              <a:rPr lang="en-GB"/>
              <a:t> – European best practice in supporting child victims and witness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FD3091-8781-456A-8F17-808FEE4424E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75695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solidFill>
                <a:effectLst/>
                <a:latin typeface="+mn-lt"/>
                <a:ea typeface="+mn-ea"/>
                <a:cs typeface="+mn-cs"/>
              </a:rPr>
              <a:t>What could Barnahus mean in Scotland – a </a:t>
            </a:r>
            <a:r>
              <a:rPr lang="en-GB" sz="1200" kern="1200" err="1">
                <a:solidFill>
                  <a:schemeClr val="tx1"/>
                </a:solidFill>
                <a:effectLst/>
                <a:latin typeface="+mn-lt"/>
                <a:ea typeface="+mn-ea"/>
                <a:cs typeface="+mn-cs"/>
              </a:rPr>
              <a:t>Bairnshoose</a:t>
            </a:r>
            <a:r>
              <a:rPr lang="en-GB" sz="1200" kern="120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solidFill>
                <a:effectLst/>
                <a:latin typeface="+mn-lt"/>
                <a:ea typeface="+mn-ea"/>
                <a:cs typeface="+mn-cs"/>
              </a:rPr>
              <a:t>We need to think about how we can truly wrap systems, processes and approaches around children, rather than around organisational needs</a:t>
            </a:r>
            <a:r>
              <a:rPr lang="en-GB" sz="1200" kern="1200" baseline="0">
                <a:solidFill>
                  <a:schemeClr val="tx1"/>
                </a:solidFill>
                <a:effectLst/>
                <a:latin typeface="+mn-lt"/>
                <a:ea typeface="+mn-ea"/>
                <a:cs typeface="+mn-cs"/>
              </a:rPr>
              <a:t> – and be ambitious in both short-term and long-term changes we’re going to make.</a:t>
            </a:r>
            <a:endParaRPr lang="en-GB" sz="1200" kern="1200">
              <a:solidFill>
                <a:schemeClr val="tx1"/>
              </a:solidFill>
              <a:effectLst/>
              <a:latin typeface="+mn-lt"/>
              <a:ea typeface="+mn-ea"/>
              <a:cs typeface="+mn-cs"/>
            </a:endParaRPr>
          </a:p>
          <a:p>
            <a:pPr marL="0" indent="0">
              <a:buFont typeface="Arial" panose="020B0604020202020204" pitchFamily="34" charset="0"/>
              <a:buNone/>
            </a:pPr>
            <a:endParaRPr lang="en-GB" i="0" baseline="0"/>
          </a:p>
          <a:p>
            <a:pPr marL="0" indent="0">
              <a:buFont typeface="Arial" panose="020B0604020202020204" pitchFamily="34" charset="0"/>
              <a:buNone/>
            </a:pPr>
            <a:r>
              <a:rPr lang="en-GB" i="0" baseline="0"/>
              <a:t>And we need to really listen to what children and young people say needs to change – so that no child feels in Isla’s words like “they were on trial” or in  Tom’s that: “What happened afterwards (in court) was worse than the abuse itself.”</a:t>
            </a:r>
          </a:p>
          <a:p>
            <a:pPr marL="0" indent="0">
              <a:buFont typeface="Arial" panose="020B0604020202020204" pitchFamily="34" charset="0"/>
              <a:buNone/>
            </a:pPr>
            <a:endParaRPr lang="en-GB" i="0" baseline="0"/>
          </a:p>
          <a:p>
            <a:pPr marL="0" indent="0">
              <a:buFont typeface="Arial" panose="020B0604020202020204" pitchFamily="34" charset="0"/>
              <a:buNone/>
            </a:pPr>
            <a:endParaRPr lang="en-GB" i="0"/>
          </a:p>
          <a:p>
            <a:pPr marL="0" indent="0">
              <a:buFont typeface="Arial" panose="020B0604020202020204" pitchFamily="34" charset="0"/>
              <a:buNone/>
            </a:pPr>
            <a:endParaRPr lang="en-GB" i="0" baseline="0"/>
          </a:p>
          <a:p>
            <a:endParaRPr lang="en-GB">
              <a:solidFill>
                <a:schemeClr val="tx1"/>
              </a:solidFill>
            </a:endParaRP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FD3091-8781-456A-8F17-808FEE4424E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8555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0F8321-3186-4935-B946-1D4155221E8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6230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Next steps include</a:t>
            </a:r>
          </a:p>
          <a:p>
            <a:endParaRPr lang="en-GB"/>
          </a:p>
          <a:p>
            <a:r>
              <a:rPr lang="en-GB" err="1"/>
              <a:t>HCI</a:t>
            </a:r>
            <a:r>
              <a:rPr lang="en-GB"/>
              <a:t>/CI process to develop standards for Barnahus in </a:t>
            </a:r>
            <a:r>
              <a:rPr lang="en-GB" err="1"/>
              <a:t>scotland</a:t>
            </a:r>
            <a:r>
              <a:rPr lang="en-GB"/>
              <a:t> – should be consulted on in spring 2020, and agreed by June 2020</a:t>
            </a:r>
          </a:p>
          <a:p>
            <a:endParaRPr lang="en-GB"/>
          </a:p>
          <a:p>
            <a:r>
              <a:rPr lang="en-GB"/>
              <a:t>Expert advisory</a:t>
            </a:r>
            <a:r>
              <a:rPr lang="en-GB" baseline="0"/>
              <a:t> group promised to lead Scotland towards the preferred destining of Barnahus (can you mention your role?</a:t>
            </a:r>
          </a:p>
          <a:p>
            <a:endParaRPr lang="en-GB" baseline="0"/>
          </a:p>
          <a:p>
            <a:r>
              <a:rPr lang="en-GB" baseline="0"/>
              <a:t>Lots of interest from politicians of all parties – likely to feature heavily in 2021 manifestos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0F8321-3186-4935-B946-1D4155221E8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49209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0F8321-3186-4935-B946-1D4155221E8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949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Children 1</a:t>
            </a:r>
            <a:r>
              <a:rPr lang="en-GB" baseline="30000"/>
              <a:t>st</a:t>
            </a:r>
            <a:r>
              <a:rPr lang="en-GB"/>
              <a:t> – what we do and why we are different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FD3091-8781-456A-8F17-808FEE4424E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7222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about me, not at about Children 1</a:t>
            </a:r>
            <a:r>
              <a:rPr lang="en-GB" baseline="30000"/>
              <a:t>st</a:t>
            </a:r>
            <a:r>
              <a:rPr lang="en-GB"/>
              <a:t>, but about transforming the lives of every child in </a:t>
            </a:r>
            <a:r>
              <a:rPr lang="en-GB" err="1"/>
              <a:t>scotland</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FD3091-8781-456A-8F17-808FEE4424E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7222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best partnership aren't where you do the same thing – it where you have complimentary strengths and can support each other to achieve a shared goal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FD3091-8781-456A-8F17-808FEE4424E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7222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know all to often needs of child victims of crime are not properly taken into account. For some children court – police – lawyers can be nearly as traumatising as the crime itself  </a:t>
            </a:r>
          </a:p>
          <a:p>
            <a:endParaRPr lang="en-GB"/>
          </a:p>
          <a:p>
            <a:r>
              <a:rPr lang="en-GB"/>
              <a:t>Progress – victims taskforce, 2014 act and 2019 act – but still trying to bolt on support for a system that doesn’t understand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FD3091-8781-456A-8F17-808FEE4424E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7222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Eaxmple</a:t>
            </a:r>
            <a:r>
              <a:rPr lang="en-GB" sz="1200" kern="1200">
                <a:solidFill>
                  <a:schemeClr val="tx1"/>
                </a:solidFill>
                <a:effectLst/>
                <a:latin typeface="+mn-lt"/>
                <a:ea typeface="+mn-ea"/>
                <a:cs typeface="+mn-cs"/>
              </a:rPr>
              <a:t> of joint work from August this year and is fairly typical - VSS supported the family through the criminal process and </a:t>
            </a:r>
            <a:r>
              <a:rPr lang="en-GB" sz="1200" kern="1200" err="1">
                <a:solidFill>
                  <a:schemeClr val="tx1"/>
                </a:solidFill>
                <a:effectLst/>
                <a:latin typeface="+mn-lt"/>
                <a:ea typeface="+mn-ea"/>
                <a:cs typeface="+mn-cs"/>
              </a:rPr>
              <a:t>Parentline</a:t>
            </a:r>
            <a:r>
              <a:rPr lang="en-GB" sz="1200" kern="1200">
                <a:solidFill>
                  <a:schemeClr val="tx1"/>
                </a:solidFill>
                <a:effectLst/>
                <a:latin typeface="+mn-lt"/>
                <a:ea typeface="+mn-ea"/>
                <a:cs typeface="+mn-cs"/>
              </a:rPr>
              <a:t> supported the parent in addressing the impact on the child</a:t>
            </a:r>
          </a:p>
          <a:p>
            <a:r>
              <a:rPr lang="en-GB" sz="1200" kern="1200">
                <a:solidFill>
                  <a:schemeClr val="tx1"/>
                </a:solidFill>
                <a:effectLst/>
                <a:latin typeface="+mn-lt"/>
                <a:ea typeface="+mn-ea"/>
                <a:cs typeface="+mn-cs"/>
              </a:rPr>
              <a:t> </a:t>
            </a:r>
          </a:p>
          <a:p>
            <a:r>
              <a:rPr lang="en-GB" sz="1200" kern="1200" err="1">
                <a:solidFill>
                  <a:schemeClr val="tx1"/>
                </a:solidFill>
                <a:effectLst/>
                <a:latin typeface="+mn-lt"/>
                <a:ea typeface="+mn-ea"/>
                <a:cs typeface="+mn-cs"/>
              </a:rPr>
              <a:t>Parentline</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recived</a:t>
            </a:r>
            <a:r>
              <a:rPr lang="en-GB" sz="1200" kern="1200">
                <a:solidFill>
                  <a:schemeClr val="tx1"/>
                </a:solidFill>
                <a:effectLst/>
                <a:latin typeface="+mn-lt"/>
                <a:ea typeface="+mn-ea"/>
                <a:cs typeface="+mn-cs"/>
              </a:rPr>
              <a:t> a Victim Support referral for a family who were subject to a breaking and entry – the would-be ‘burglar’ had smashed a window to gain entry and climbed through into what was the bedroom of two young children. Although the individual left immediately the wee girl in particular was traumatised by this, and Mum felt she needed professional support. The family were living with relatives whilst forensics were being carried out, and the Mother suspected her ex was responsible for the B&amp;E.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The mother didn’t need support with dealing with the justice process (VSS were providing this) but was keen to talk through with one of our fantastic </a:t>
            </a:r>
            <a:r>
              <a:rPr lang="en-GB" sz="1200" kern="1200" err="1">
                <a:solidFill>
                  <a:schemeClr val="tx1"/>
                </a:solidFill>
                <a:effectLst/>
                <a:latin typeface="+mn-lt"/>
                <a:ea typeface="+mn-ea"/>
                <a:cs typeface="+mn-cs"/>
              </a:rPr>
              <a:t>parentline</a:t>
            </a:r>
            <a:r>
              <a:rPr lang="en-GB" sz="1200" kern="1200">
                <a:solidFill>
                  <a:schemeClr val="tx1"/>
                </a:solidFill>
                <a:effectLst/>
                <a:latin typeface="+mn-lt"/>
                <a:ea typeface="+mn-ea"/>
                <a:cs typeface="+mn-cs"/>
              </a:rPr>
              <a:t> volunteers ways she might go about ‘normalising’ the child’s day to day routine, reassuring her and helping the child to process the experience in her own way, </a:t>
            </a:r>
            <a:r>
              <a:rPr lang="en-GB" sz="1200" kern="1200" err="1">
                <a:solidFill>
                  <a:schemeClr val="tx1"/>
                </a:solidFill>
                <a:effectLst/>
                <a:latin typeface="+mn-lt"/>
                <a:ea typeface="+mn-ea"/>
                <a:cs typeface="+mn-cs"/>
              </a:rPr>
              <a:t>Parentline</a:t>
            </a:r>
            <a:r>
              <a:rPr lang="en-GB" sz="1200" kern="1200">
                <a:solidFill>
                  <a:schemeClr val="tx1"/>
                </a:solidFill>
                <a:effectLst/>
                <a:latin typeface="+mn-lt"/>
                <a:ea typeface="+mn-ea"/>
                <a:cs typeface="+mn-cs"/>
              </a:rPr>
              <a:t> then sign-posted the child to ChildLine.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FD3091-8781-456A-8F17-808FEE4424E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7222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Increasing work together through the Victims Of Crime Forum for Scotland – Shocked to hear recently that we understand that less than 12% of victims of crime in Scotland who are invited to make a Victim Impact Statement, so the impact on them can be considered in sentencing actually make a statement. But then when I learnt about the archaic rules – al statements must be written out in longhand, with no online version – I wasn’t surprised to hear the numbers were so low. That’s the kind of thing we can and will change by working together.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FD3091-8781-456A-8F17-808FEE4424E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7222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Sherriff courts like this are designed to intimidate –why do we subject victims of crim to this?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FD3091-8781-456A-8F17-808FEE4424E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8555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Scottish</a:t>
            </a:r>
            <a:r>
              <a:rPr lang="en-GB" baseline="0"/>
              <a:t> Court Service Evidence and Procedure Review and subsequent Next Steps report of February 2016 recognised many of the same issues, in relation to the experience of children and other vulnerable witnesses in the justice system.</a:t>
            </a:r>
          </a:p>
          <a:p>
            <a:endParaRPr lang="en-GB" baseline="0"/>
          </a:p>
          <a:p>
            <a:r>
              <a:rPr lang="en-GB" baseline="0"/>
              <a:t>In particular it’s conclusions and recommendations highlighted the:</a:t>
            </a:r>
          </a:p>
          <a:p>
            <a:pPr marL="0" indent="0">
              <a:buFontTx/>
              <a:buNone/>
            </a:pPr>
            <a:endParaRPr lang="en-GB"/>
          </a:p>
          <a:p>
            <a:pPr marL="171450" indent="-171450">
              <a:buFontTx/>
              <a:buChar char="-"/>
            </a:pPr>
            <a:r>
              <a:rPr lang="en-GB"/>
              <a:t>Importance</a:t>
            </a:r>
            <a:r>
              <a:rPr lang="en-GB" baseline="0"/>
              <a:t> of the quality of the questioning in securing the best possible evidence from young or vulnerable witnesses,</a:t>
            </a:r>
          </a:p>
          <a:p>
            <a:pPr marL="171450" indent="-171450">
              <a:buFontTx/>
              <a:buChar char="-"/>
            </a:pPr>
            <a:endParaRPr lang="en-GB" baseline="0"/>
          </a:p>
          <a:p>
            <a:pPr marL="0" indent="0">
              <a:buFontTx/>
              <a:buNone/>
            </a:pPr>
            <a:r>
              <a:rPr lang="en-GB" baseline="0"/>
              <a:t>and the</a:t>
            </a:r>
          </a:p>
          <a:p>
            <a:pPr marL="0" indent="0">
              <a:buFontTx/>
              <a:buNone/>
            </a:pPr>
            <a:endParaRPr lang="en-GB" baseline="0"/>
          </a:p>
          <a:p>
            <a:pPr marL="171450" indent="-171450">
              <a:buFontTx/>
              <a:buChar char="-"/>
            </a:pPr>
            <a:r>
              <a:rPr lang="en-GB" baseline="0"/>
              <a:t>Need to improve the quality of facilities available for child and vulnerable witnesses, including the scope for the greater use of locations </a:t>
            </a:r>
            <a:r>
              <a:rPr lang="en-GB" b="1" baseline="0" err="1"/>
              <a:t>outwith</a:t>
            </a:r>
            <a:r>
              <a:rPr lang="en-GB" b="1" baseline="0"/>
              <a:t> </a:t>
            </a:r>
            <a:r>
              <a:rPr lang="en-GB" baseline="0"/>
              <a:t>Court premises.</a:t>
            </a:r>
          </a:p>
          <a:p>
            <a:pPr marL="0" indent="0">
              <a:buFontTx/>
              <a:buNone/>
            </a:pPr>
            <a:endParaRPr lang="en-GB" baseline="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FD3091-8781-456A-8F17-808FEE4424E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9763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7632-1CE9-43EF-A874-7CCC17957E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4F8DF1-A3B5-4F22-BCE0-7C5C6AA11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437ECF-D136-47F0-A7D7-287FF640A55C}"/>
              </a:ext>
            </a:extLst>
          </p:cNvPr>
          <p:cNvSpPr>
            <a:spLocks noGrp="1"/>
          </p:cNvSpPr>
          <p:nvPr>
            <p:ph type="dt" sz="half" idx="10"/>
          </p:nvPr>
        </p:nvSpPr>
        <p:spPr/>
        <p:txBody>
          <a:bodyPr/>
          <a:lstStyle/>
          <a:p>
            <a:fld id="{9184DA70-C731-4C70-880D-CCD4705E623C}" type="datetime1">
              <a:rPr lang="en-US" smtClean="0"/>
              <a:t>12/17/2019</a:t>
            </a:fld>
            <a:endParaRPr lang="en-US"/>
          </a:p>
        </p:txBody>
      </p:sp>
      <p:sp>
        <p:nvSpPr>
          <p:cNvPr id="5" name="Footer Placeholder 4">
            <a:extLst>
              <a:ext uri="{FF2B5EF4-FFF2-40B4-BE49-F238E27FC236}">
                <a16:creationId xmlns:a16="http://schemas.microsoft.com/office/drawing/2014/main" id="{74E6FC3C-1C2A-4471-8AA4-C375EF1EC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BA9AE-9782-490C-8C25-6B525627713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7912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4A6C-8AB0-40EC-941B-49D5F051A6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D63AD8-C0E5-4A1C-96CE-78DE4B3CB3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21801B-BFC1-4A1F-BD48-26C89FDA1304}"/>
              </a:ext>
            </a:extLst>
          </p:cNvPr>
          <p:cNvSpPr>
            <a:spLocks noGrp="1"/>
          </p:cNvSpPr>
          <p:nvPr>
            <p:ph type="dt" sz="half" idx="10"/>
          </p:nvPr>
        </p:nvSpPr>
        <p:spPr/>
        <p:txBody>
          <a:bodyPr/>
          <a:lstStyle/>
          <a:p>
            <a:fld id="{B612A279-0833-481D-8C56-F67FD0AC6C50}" type="datetime1">
              <a:rPr lang="en-US" smtClean="0"/>
              <a:t>12/17/2019</a:t>
            </a:fld>
            <a:endParaRPr lang="en-US"/>
          </a:p>
        </p:txBody>
      </p:sp>
      <p:sp>
        <p:nvSpPr>
          <p:cNvPr id="5" name="Footer Placeholder 4">
            <a:extLst>
              <a:ext uri="{FF2B5EF4-FFF2-40B4-BE49-F238E27FC236}">
                <a16:creationId xmlns:a16="http://schemas.microsoft.com/office/drawing/2014/main" id="{E593955C-AF09-4B99-AFCA-825B48AAF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2BD25-64EE-409E-A98A-C81B860FCF1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0924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A337C2-9BAA-4DDF-95E5-10A6683354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C500B7-877E-4F91-8733-70C2ABEC3E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B73CD0-ED89-4643-AE16-23376553A91A}"/>
              </a:ext>
            </a:extLst>
          </p:cNvPr>
          <p:cNvSpPr>
            <a:spLocks noGrp="1"/>
          </p:cNvSpPr>
          <p:nvPr>
            <p:ph type="dt" sz="half" idx="10"/>
          </p:nvPr>
        </p:nvSpPr>
        <p:spPr/>
        <p:txBody>
          <a:bodyPr/>
          <a:lstStyle/>
          <a:p>
            <a:fld id="{6587DA83-5663-4C9C-B9AA-0B40A3DAFF81}" type="datetime1">
              <a:rPr lang="en-US" smtClean="0"/>
              <a:t>12/17/2019</a:t>
            </a:fld>
            <a:endParaRPr lang="en-US"/>
          </a:p>
        </p:txBody>
      </p:sp>
      <p:sp>
        <p:nvSpPr>
          <p:cNvPr id="5" name="Footer Placeholder 4">
            <a:extLst>
              <a:ext uri="{FF2B5EF4-FFF2-40B4-BE49-F238E27FC236}">
                <a16:creationId xmlns:a16="http://schemas.microsoft.com/office/drawing/2014/main" id="{83404DC5-9D6E-4326-B227-0E306B9E9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A73C9-F131-4FEC-90B3-7DF5D666604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838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F127E67-E3D3-42F2-9B08-8DE56703FC0C}" type="slidenum">
              <a:rPr lang="en-GB"/>
              <a:pPr>
                <a:defRPr/>
              </a:pPr>
              <a:t>‹#›</a:t>
            </a:fld>
            <a:endParaRPr lang="en-GB"/>
          </a:p>
        </p:txBody>
      </p:sp>
    </p:spTree>
    <p:extLst>
      <p:ext uri="{BB962C8B-B14F-4D97-AF65-F5344CB8AC3E}">
        <p14:creationId xmlns:p14="http://schemas.microsoft.com/office/powerpoint/2010/main" val="635697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B617F97-0918-4796-9C96-7ED1C7785823}" type="slidenum">
              <a:rPr lang="en-GB"/>
              <a:pPr>
                <a:defRPr/>
              </a:pPr>
              <a:t>‹#›</a:t>
            </a:fld>
            <a:endParaRPr lang="en-GB"/>
          </a:p>
        </p:txBody>
      </p:sp>
    </p:spTree>
    <p:extLst>
      <p:ext uri="{BB962C8B-B14F-4D97-AF65-F5344CB8AC3E}">
        <p14:creationId xmlns:p14="http://schemas.microsoft.com/office/powerpoint/2010/main" val="365713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975CB8B-CF70-4E2A-9C32-FF7609E5C72A}" type="slidenum">
              <a:rPr lang="en-GB"/>
              <a:pPr>
                <a:defRPr/>
              </a:pPr>
              <a:t>‹#›</a:t>
            </a:fld>
            <a:endParaRPr lang="en-GB"/>
          </a:p>
        </p:txBody>
      </p:sp>
    </p:spTree>
    <p:extLst>
      <p:ext uri="{BB962C8B-B14F-4D97-AF65-F5344CB8AC3E}">
        <p14:creationId xmlns:p14="http://schemas.microsoft.com/office/powerpoint/2010/main" val="53211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EACB4EA-B800-463D-9B47-2071D20290F1}" type="slidenum">
              <a:rPr lang="en-GB"/>
              <a:pPr>
                <a:defRPr/>
              </a:pPr>
              <a:t>‹#›</a:t>
            </a:fld>
            <a:endParaRPr lang="en-GB"/>
          </a:p>
        </p:txBody>
      </p:sp>
    </p:spTree>
    <p:extLst>
      <p:ext uri="{BB962C8B-B14F-4D97-AF65-F5344CB8AC3E}">
        <p14:creationId xmlns:p14="http://schemas.microsoft.com/office/powerpoint/2010/main" val="130595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FD035DF-9C90-4D0E-BDB3-9CDF53A70144}" type="slidenum">
              <a:rPr lang="en-GB"/>
              <a:pPr>
                <a:defRPr/>
              </a:pPr>
              <a:t>‹#›</a:t>
            </a:fld>
            <a:endParaRPr lang="en-GB"/>
          </a:p>
        </p:txBody>
      </p:sp>
    </p:spTree>
    <p:extLst>
      <p:ext uri="{BB962C8B-B14F-4D97-AF65-F5344CB8AC3E}">
        <p14:creationId xmlns:p14="http://schemas.microsoft.com/office/powerpoint/2010/main" val="1618738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AC79683-3C1D-47A1-9941-2B3BC0AA8087}" type="slidenum">
              <a:rPr lang="en-GB"/>
              <a:pPr>
                <a:defRPr/>
              </a:pPr>
              <a:t>‹#›</a:t>
            </a:fld>
            <a:endParaRPr lang="en-GB"/>
          </a:p>
        </p:txBody>
      </p:sp>
    </p:spTree>
    <p:extLst>
      <p:ext uri="{BB962C8B-B14F-4D97-AF65-F5344CB8AC3E}">
        <p14:creationId xmlns:p14="http://schemas.microsoft.com/office/powerpoint/2010/main" val="187395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9CB7C7A-A36C-4282-9D40-6CB8956ACA4D}" type="slidenum">
              <a:rPr lang="en-GB"/>
              <a:pPr>
                <a:defRPr/>
              </a:pPr>
              <a:t>‹#›</a:t>
            </a:fld>
            <a:endParaRPr lang="en-GB"/>
          </a:p>
        </p:txBody>
      </p:sp>
    </p:spTree>
    <p:extLst>
      <p:ext uri="{BB962C8B-B14F-4D97-AF65-F5344CB8AC3E}">
        <p14:creationId xmlns:p14="http://schemas.microsoft.com/office/powerpoint/2010/main" val="1410998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56E7BE5-45C6-461C-9010-7A4126F805EC}" type="slidenum">
              <a:rPr lang="en-GB"/>
              <a:pPr>
                <a:defRPr/>
              </a:pPr>
              <a:t>‹#›</a:t>
            </a:fld>
            <a:endParaRPr lang="en-GB"/>
          </a:p>
        </p:txBody>
      </p:sp>
    </p:spTree>
    <p:extLst>
      <p:ext uri="{BB962C8B-B14F-4D97-AF65-F5344CB8AC3E}">
        <p14:creationId xmlns:p14="http://schemas.microsoft.com/office/powerpoint/2010/main" val="39110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CB44-D1B8-4480-910B-B172EAA35D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D604A3-E2B2-4580-8463-F1F43AF537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5F37E2-8526-4F7A-A64A-8ECBBDDA90C0}"/>
              </a:ext>
            </a:extLst>
          </p:cNvPr>
          <p:cNvSpPr>
            <a:spLocks noGrp="1"/>
          </p:cNvSpPr>
          <p:nvPr>
            <p:ph type="dt" sz="half" idx="10"/>
          </p:nvPr>
        </p:nvSpPr>
        <p:spPr/>
        <p:txBody>
          <a:bodyPr/>
          <a:lstStyle/>
          <a:p>
            <a:fld id="{4BE1D723-8F53-4F53-90B0-1982A396982E}" type="datetime1">
              <a:rPr lang="en-US" smtClean="0"/>
              <a:t>12/17/2019</a:t>
            </a:fld>
            <a:endParaRPr lang="en-US"/>
          </a:p>
        </p:txBody>
      </p:sp>
      <p:sp>
        <p:nvSpPr>
          <p:cNvPr id="5" name="Footer Placeholder 4">
            <a:extLst>
              <a:ext uri="{FF2B5EF4-FFF2-40B4-BE49-F238E27FC236}">
                <a16:creationId xmlns:a16="http://schemas.microsoft.com/office/drawing/2014/main" id="{48F77703-22E5-476F-9216-643A7D4B8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C790C-57FA-4FCD-A768-577BEAAC3D1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83626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5CDB786-064D-4961-87E7-9936BBBCDAB7}" type="slidenum">
              <a:rPr lang="en-GB"/>
              <a:pPr>
                <a:defRPr/>
              </a:pPr>
              <a:t>‹#›</a:t>
            </a:fld>
            <a:endParaRPr lang="en-GB"/>
          </a:p>
        </p:txBody>
      </p:sp>
    </p:spTree>
    <p:extLst>
      <p:ext uri="{BB962C8B-B14F-4D97-AF65-F5344CB8AC3E}">
        <p14:creationId xmlns:p14="http://schemas.microsoft.com/office/powerpoint/2010/main" val="3431615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22CC57B-FBE7-4533-BB4E-56572DFFC194}" type="slidenum">
              <a:rPr lang="en-GB"/>
              <a:pPr>
                <a:defRPr/>
              </a:pPr>
              <a:t>‹#›</a:t>
            </a:fld>
            <a:endParaRPr lang="en-GB"/>
          </a:p>
        </p:txBody>
      </p:sp>
    </p:spTree>
    <p:extLst>
      <p:ext uri="{BB962C8B-B14F-4D97-AF65-F5344CB8AC3E}">
        <p14:creationId xmlns:p14="http://schemas.microsoft.com/office/powerpoint/2010/main" val="3900405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11D11AA-7641-4B49-BBE9-BA7954E02EAC}" type="slidenum">
              <a:rPr lang="en-GB"/>
              <a:pPr>
                <a:defRPr/>
              </a:pPr>
              <a:t>‹#›</a:t>
            </a:fld>
            <a:endParaRPr lang="en-GB"/>
          </a:p>
        </p:txBody>
      </p:sp>
    </p:spTree>
    <p:extLst>
      <p:ext uri="{BB962C8B-B14F-4D97-AF65-F5344CB8AC3E}">
        <p14:creationId xmlns:p14="http://schemas.microsoft.com/office/powerpoint/2010/main" val="1876238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F86030-D1F4-4579-BCE3-DD2EF410CC37}" type="slidenum">
              <a:rPr lang="en-GB"/>
              <a:pPr>
                <a:defRPr/>
              </a:pPr>
              <a:t>‹#›</a:t>
            </a:fld>
            <a:endParaRPr lang="en-GB"/>
          </a:p>
        </p:txBody>
      </p:sp>
    </p:spTree>
    <p:extLst>
      <p:ext uri="{BB962C8B-B14F-4D97-AF65-F5344CB8AC3E}">
        <p14:creationId xmlns:p14="http://schemas.microsoft.com/office/powerpoint/2010/main" val="3680592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F0E2FFC-CF1D-472F-9C78-756F376B6A36}" type="slidenum">
              <a:rPr lang="en-GB"/>
              <a:pPr>
                <a:defRPr/>
              </a:pPr>
              <a:t>‹#›</a:t>
            </a:fld>
            <a:endParaRPr lang="en-GB"/>
          </a:p>
        </p:txBody>
      </p:sp>
    </p:spTree>
    <p:extLst>
      <p:ext uri="{BB962C8B-B14F-4D97-AF65-F5344CB8AC3E}">
        <p14:creationId xmlns:p14="http://schemas.microsoft.com/office/powerpoint/2010/main" val="4233589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F08B065-8232-4C74-987E-E7EB7E6DF4B4}" type="slidenum">
              <a:rPr lang="en-GB"/>
              <a:pPr>
                <a:defRPr/>
              </a:pPr>
              <a:t>‹#›</a:t>
            </a:fld>
            <a:endParaRPr lang="en-GB"/>
          </a:p>
        </p:txBody>
      </p:sp>
    </p:spTree>
    <p:extLst>
      <p:ext uri="{BB962C8B-B14F-4D97-AF65-F5344CB8AC3E}">
        <p14:creationId xmlns:p14="http://schemas.microsoft.com/office/powerpoint/2010/main" val="3197079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C54E9AB-F296-4A31-A595-43969152CAE9}" type="slidenum">
              <a:rPr lang="en-GB"/>
              <a:pPr>
                <a:defRPr/>
              </a:pPr>
              <a:t>‹#›</a:t>
            </a:fld>
            <a:endParaRPr lang="en-GB"/>
          </a:p>
        </p:txBody>
      </p:sp>
    </p:spTree>
    <p:extLst>
      <p:ext uri="{BB962C8B-B14F-4D97-AF65-F5344CB8AC3E}">
        <p14:creationId xmlns:p14="http://schemas.microsoft.com/office/powerpoint/2010/main" val="3170774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C6628AA-D282-4BCF-B983-36717AA36391}" type="slidenum">
              <a:rPr lang="en-GB"/>
              <a:pPr>
                <a:defRPr/>
              </a:pPr>
              <a:t>‹#›</a:t>
            </a:fld>
            <a:endParaRPr lang="en-GB"/>
          </a:p>
        </p:txBody>
      </p:sp>
    </p:spTree>
    <p:extLst>
      <p:ext uri="{BB962C8B-B14F-4D97-AF65-F5344CB8AC3E}">
        <p14:creationId xmlns:p14="http://schemas.microsoft.com/office/powerpoint/2010/main" val="577296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2FC9469-2879-4569-A606-7F637BA80573}" type="slidenum">
              <a:rPr lang="en-GB"/>
              <a:pPr>
                <a:defRPr/>
              </a:pPr>
              <a:t>‹#›</a:t>
            </a:fld>
            <a:endParaRPr lang="en-GB"/>
          </a:p>
        </p:txBody>
      </p:sp>
    </p:spTree>
    <p:extLst>
      <p:ext uri="{BB962C8B-B14F-4D97-AF65-F5344CB8AC3E}">
        <p14:creationId xmlns:p14="http://schemas.microsoft.com/office/powerpoint/2010/main" val="2807288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DA3776A-4F6D-426C-A3B3-F19F644C2D63}" type="slidenum">
              <a:rPr lang="en-GB"/>
              <a:pPr>
                <a:defRPr/>
              </a:pPr>
              <a:t>‹#›</a:t>
            </a:fld>
            <a:endParaRPr lang="en-GB"/>
          </a:p>
        </p:txBody>
      </p:sp>
    </p:spTree>
    <p:extLst>
      <p:ext uri="{BB962C8B-B14F-4D97-AF65-F5344CB8AC3E}">
        <p14:creationId xmlns:p14="http://schemas.microsoft.com/office/powerpoint/2010/main" val="123137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A1AB-40B8-4005-B8AF-847F0F04E0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582358-8434-42A4-8E0A-BE7F96EB0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BF0011-80E8-4559-93AD-B8630E7C11F8}"/>
              </a:ext>
            </a:extLst>
          </p:cNvPr>
          <p:cNvSpPr>
            <a:spLocks noGrp="1"/>
          </p:cNvSpPr>
          <p:nvPr>
            <p:ph type="dt" sz="half" idx="10"/>
          </p:nvPr>
        </p:nvSpPr>
        <p:spPr/>
        <p:txBody>
          <a:bodyPr/>
          <a:lstStyle/>
          <a:p>
            <a:fld id="{97669AF7-7BEB-44E4-9852-375E34362B5B}" type="datetime1">
              <a:rPr lang="en-US" smtClean="0"/>
              <a:t>12/17/2019</a:t>
            </a:fld>
            <a:endParaRPr lang="en-US"/>
          </a:p>
        </p:txBody>
      </p:sp>
      <p:sp>
        <p:nvSpPr>
          <p:cNvPr id="5" name="Footer Placeholder 4">
            <a:extLst>
              <a:ext uri="{FF2B5EF4-FFF2-40B4-BE49-F238E27FC236}">
                <a16:creationId xmlns:a16="http://schemas.microsoft.com/office/drawing/2014/main" id="{3F295EC3-F84C-462D-B7D9-B0869FC7F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89DE5-B600-4DBF-BA5F-E01E112573F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43560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F21D83F-066C-4E0D-BE5A-695F485DB1C9}" type="slidenum">
              <a:rPr lang="en-GB"/>
              <a:pPr>
                <a:defRPr/>
              </a:pPr>
              <a:t>‹#›</a:t>
            </a:fld>
            <a:endParaRPr lang="en-GB"/>
          </a:p>
        </p:txBody>
      </p:sp>
    </p:spTree>
    <p:extLst>
      <p:ext uri="{BB962C8B-B14F-4D97-AF65-F5344CB8AC3E}">
        <p14:creationId xmlns:p14="http://schemas.microsoft.com/office/powerpoint/2010/main" val="3367491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111F46F-6F40-4D4B-97B0-3ED992611DD9}" type="slidenum">
              <a:rPr lang="en-GB"/>
              <a:pPr>
                <a:defRPr/>
              </a:pPr>
              <a:t>‹#›</a:t>
            </a:fld>
            <a:endParaRPr lang="en-GB"/>
          </a:p>
        </p:txBody>
      </p:sp>
    </p:spTree>
    <p:extLst>
      <p:ext uri="{BB962C8B-B14F-4D97-AF65-F5344CB8AC3E}">
        <p14:creationId xmlns:p14="http://schemas.microsoft.com/office/powerpoint/2010/main" val="165595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C0294EA-2D14-4AF6-810A-699EDE3EEF9A}" type="slidenum">
              <a:rPr lang="en-GB"/>
              <a:pPr>
                <a:defRPr/>
              </a:pPr>
              <a:t>‹#›</a:t>
            </a:fld>
            <a:endParaRPr lang="en-GB"/>
          </a:p>
        </p:txBody>
      </p:sp>
    </p:spTree>
    <p:extLst>
      <p:ext uri="{BB962C8B-B14F-4D97-AF65-F5344CB8AC3E}">
        <p14:creationId xmlns:p14="http://schemas.microsoft.com/office/powerpoint/2010/main" val="3793867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40F7FD-CC67-4D86-8252-9AA888461F1C}" type="slidenum">
              <a:rPr lang="en-GB"/>
              <a:pPr>
                <a:defRPr/>
              </a:pPr>
              <a:t>‹#›</a:t>
            </a:fld>
            <a:endParaRPr lang="en-GB"/>
          </a:p>
        </p:txBody>
      </p:sp>
    </p:spTree>
    <p:extLst>
      <p:ext uri="{BB962C8B-B14F-4D97-AF65-F5344CB8AC3E}">
        <p14:creationId xmlns:p14="http://schemas.microsoft.com/office/powerpoint/2010/main" val="1635920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CB1D86C-E7CB-4B85-B52E-CC6486D4DA3B}" type="slidenum">
              <a:rPr lang="en-GB"/>
              <a:pPr>
                <a:defRPr/>
              </a:pPr>
              <a:t>‹#›</a:t>
            </a:fld>
            <a:endParaRPr lang="en-GB"/>
          </a:p>
        </p:txBody>
      </p:sp>
    </p:spTree>
    <p:extLst>
      <p:ext uri="{BB962C8B-B14F-4D97-AF65-F5344CB8AC3E}">
        <p14:creationId xmlns:p14="http://schemas.microsoft.com/office/powerpoint/2010/main" val="3128873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00B8EF"/>
                </a:solidFill>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33333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21C00A-67FC-487E-9365-F21978CE68E7}" type="slidenum">
              <a:rPr lang="en-GB"/>
              <a:pPr>
                <a:defRPr/>
              </a:pPr>
              <a:t>‹#›</a:t>
            </a:fld>
            <a:endParaRPr lang="en-GB"/>
          </a:p>
        </p:txBody>
      </p:sp>
    </p:spTree>
    <p:extLst>
      <p:ext uri="{BB962C8B-B14F-4D97-AF65-F5344CB8AC3E}">
        <p14:creationId xmlns:p14="http://schemas.microsoft.com/office/powerpoint/2010/main" val="3762853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18F2B1-05FD-40A3-9D9C-C1E540FC41E9}" type="slidenum">
              <a:rPr lang="en-GB"/>
              <a:pPr>
                <a:defRPr/>
              </a:pPr>
              <a:t>‹#›</a:t>
            </a:fld>
            <a:endParaRPr lang="en-GB"/>
          </a:p>
        </p:txBody>
      </p:sp>
    </p:spTree>
    <p:extLst>
      <p:ext uri="{BB962C8B-B14F-4D97-AF65-F5344CB8AC3E}">
        <p14:creationId xmlns:p14="http://schemas.microsoft.com/office/powerpoint/2010/main" val="948999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174C819-E1A5-4D8A-A4A0-AF3608CD59C8}" type="slidenum">
              <a:rPr lang="en-GB"/>
              <a:pPr>
                <a:defRPr/>
              </a:pPr>
              <a:t>‹#›</a:t>
            </a:fld>
            <a:endParaRPr lang="en-GB"/>
          </a:p>
        </p:txBody>
      </p:sp>
    </p:spTree>
    <p:extLst>
      <p:ext uri="{BB962C8B-B14F-4D97-AF65-F5344CB8AC3E}">
        <p14:creationId xmlns:p14="http://schemas.microsoft.com/office/powerpoint/2010/main" val="3076258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D1DB973-C94E-458D-B726-E6EDFA812AE0}" type="slidenum">
              <a:rPr lang="en-GB"/>
              <a:pPr>
                <a:defRPr/>
              </a:pPr>
              <a:t>‹#›</a:t>
            </a:fld>
            <a:endParaRPr lang="en-GB"/>
          </a:p>
        </p:txBody>
      </p:sp>
    </p:spTree>
    <p:extLst>
      <p:ext uri="{BB962C8B-B14F-4D97-AF65-F5344CB8AC3E}">
        <p14:creationId xmlns:p14="http://schemas.microsoft.com/office/powerpoint/2010/main" val="3927660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2C23238-5ABC-478A-914C-357777059749}" type="slidenum">
              <a:rPr lang="en-GB"/>
              <a:pPr>
                <a:defRPr/>
              </a:pPr>
              <a:t>‹#›</a:t>
            </a:fld>
            <a:endParaRPr lang="en-GB"/>
          </a:p>
        </p:txBody>
      </p:sp>
    </p:spTree>
    <p:extLst>
      <p:ext uri="{BB962C8B-B14F-4D97-AF65-F5344CB8AC3E}">
        <p14:creationId xmlns:p14="http://schemas.microsoft.com/office/powerpoint/2010/main" val="109102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41C2-89C3-493C-AD6A-08C69125E4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ED1F98-8C85-49FD-8BB7-D19924CD39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9BD47F-3322-458A-AA84-DC6DFAEC6B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9157CD-68E6-4BB1-8B3E-17B59B784192}"/>
              </a:ext>
            </a:extLst>
          </p:cNvPr>
          <p:cNvSpPr>
            <a:spLocks noGrp="1"/>
          </p:cNvSpPr>
          <p:nvPr>
            <p:ph type="dt" sz="half" idx="10"/>
          </p:nvPr>
        </p:nvSpPr>
        <p:spPr/>
        <p:txBody>
          <a:bodyPr/>
          <a:lstStyle/>
          <a:p>
            <a:fld id="{BAAAC38D-0552-4C82-B593-E6124DFADBE2}" type="datetime1">
              <a:rPr lang="en-US" smtClean="0"/>
              <a:t>12/17/2019</a:t>
            </a:fld>
            <a:endParaRPr lang="en-US"/>
          </a:p>
        </p:txBody>
      </p:sp>
      <p:sp>
        <p:nvSpPr>
          <p:cNvPr id="6" name="Footer Placeholder 5">
            <a:extLst>
              <a:ext uri="{FF2B5EF4-FFF2-40B4-BE49-F238E27FC236}">
                <a16:creationId xmlns:a16="http://schemas.microsoft.com/office/drawing/2014/main" id="{EC005EEC-9F45-4AF9-8AF6-257FB2B0A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A4B17-FB6F-45A8-8501-6F5CAF50FD5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54705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BA84ECB-B8E6-4E77-AAF8-DEDA4E1CB3C4}" type="slidenum">
              <a:rPr lang="en-GB"/>
              <a:pPr>
                <a:defRPr/>
              </a:pPr>
              <a:t>‹#›</a:t>
            </a:fld>
            <a:endParaRPr lang="en-GB"/>
          </a:p>
        </p:txBody>
      </p:sp>
    </p:spTree>
    <p:extLst>
      <p:ext uri="{BB962C8B-B14F-4D97-AF65-F5344CB8AC3E}">
        <p14:creationId xmlns:p14="http://schemas.microsoft.com/office/powerpoint/2010/main" val="2171796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2D08C16-8BAE-4437-B003-431BFCE26351}" type="slidenum">
              <a:rPr lang="en-GB"/>
              <a:pPr>
                <a:defRPr/>
              </a:pPr>
              <a:t>‹#›</a:t>
            </a:fld>
            <a:endParaRPr lang="en-GB"/>
          </a:p>
        </p:txBody>
      </p:sp>
    </p:spTree>
    <p:extLst>
      <p:ext uri="{BB962C8B-B14F-4D97-AF65-F5344CB8AC3E}">
        <p14:creationId xmlns:p14="http://schemas.microsoft.com/office/powerpoint/2010/main" val="409747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FECE195-53AB-490B-9773-41948D6C2908}" type="slidenum">
              <a:rPr lang="en-GB"/>
              <a:pPr>
                <a:defRPr/>
              </a:pPr>
              <a:t>‹#›</a:t>
            </a:fld>
            <a:endParaRPr lang="en-GB"/>
          </a:p>
        </p:txBody>
      </p:sp>
    </p:spTree>
    <p:extLst>
      <p:ext uri="{BB962C8B-B14F-4D97-AF65-F5344CB8AC3E}">
        <p14:creationId xmlns:p14="http://schemas.microsoft.com/office/powerpoint/2010/main" val="2679369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C9A0233-9E23-4EA2-BD9B-D6B905D4C1CB}" type="slidenum">
              <a:rPr lang="en-GB"/>
              <a:pPr>
                <a:defRPr/>
              </a:pPr>
              <a:t>‹#›</a:t>
            </a:fld>
            <a:endParaRPr lang="en-GB"/>
          </a:p>
        </p:txBody>
      </p:sp>
    </p:spTree>
    <p:extLst>
      <p:ext uri="{BB962C8B-B14F-4D97-AF65-F5344CB8AC3E}">
        <p14:creationId xmlns:p14="http://schemas.microsoft.com/office/powerpoint/2010/main" val="2180376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66A314-85C9-48A0-8AE5-C2AC7FB58C7C}" type="slidenum">
              <a:rPr lang="en-GB"/>
              <a:pPr>
                <a:defRPr/>
              </a:pPr>
              <a:t>‹#›</a:t>
            </a:fld>
            <a:endParaRPr lang="en-GB"/>
          </a:p>
        </p:txBody>
      </p:sp>
    </p:spTree>
    <p:extLst>
      <p:ext uri="{BB962C8B-B14F-4D97-AF65-F5344CB8AC3E}">
        <p14:creationId xmlns:p14="http://schemas.microsoft.com/office/powerpoint/2010/main" val="1343291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923F579-1BD6-4C90-BB02-BB712FB64865}" type="slidenum">
              <a:rPr lang="en-GB"/>
              <a:pPr>
                <a:defRPr/>
              </a:pPr>
              <a:t>‹#›</a:t>
            </a:fld>
            <a:endParaRPr lang="en-GB"/>
          </a:p>
        </p:txBody>
      </p:sp>
    </p:spTree>
    <p:extLst>
      <p:ext uri="{BB962C8B-B14F-4D97-AF65-F5344CB8AC3E}">
        <p14:creationId xmlns:p14="http://schemas.microsoft.com/office/powerpoint/2010/main" val="290298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6834-92D6-4E07-AB50-E0BCD98826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7E9C70-B48D-4836-84E1-1D0B2F8FCB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276753-97DD-4D7E-A276-233C06C6DE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65BF41-C58C-4D79-A83A-DB0D1B4CB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E1B31-5A88-49EB-A3DD-A4C2962837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ECB330-1575-4757-B2F0-93B81AF304AD}"/>
              </a:ext>
            </a:extLst>
          </p:cNvPr>
          <p:cNvSpPr>
            <a:spLocks noGrp="1"/>
          </p:cNvSpPr>
          <p:nvPr>
            <p:ph type="dt" sz="half" idx="10"/>
          </p:nvPr>
        </p:nvSpPr>
        <p:spPr/>
        <p:txBody>
          <a:bodyPr/>
          <a:lstStyle/>
          <a:p>
            <a:fld id="{D9DF0F1C-5577-4ACB-BB62-DF8F3C494C7E}" type="datetime1">
              <a:rPr lang="en-US" smtClean="0"/>
              <a:t>12/17/2019</a:t>
            </a:fld>
            <a:endParaRPr lang="en-US"/>
          </a:p>
        </p:txBody>
      </p:sp>
      <p:sp>
        <p:nvSpPr>
          <p:cNvPr id="8" name="Footer Placeholder 7">
            <a:extLst>
              <a:ext uri="{FF2B5EF4-FFF2-40B4-BE49-F238E27FC236}">
                <a16:creationId xmlns:a16="http://schemas.microsoft.com/office/drawing/2014/main" id="{8BF4933B-1A7A-428D-8734-20FE275DD1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25E773-105C-4C15-8CD0-A8291BBA5FEA}"/>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4108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A572-E27D-4864-A441-42D176AB3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ED4003-7545-47FD-A831-8EEE112380DC}"/>
              </a:ext>
            </a:extLst>
          </p:cNvPr>
          <p:cNvSpPr>
            <a:spLocks noGrp="1"/>
          </p:cNvSpPr>
          <p:nvPr>
            <p:ph type="dt" sz="half" idx="10"/>
          </p:nvPr>
        </p:nvSpPr>
        <p:spPr/>
        <p:txBody>
          <a:bodyPr/>
          <a:lstStyle/>
          <a:p>
            <a:fld id="{1775B394-D9F9-4F0C-B15D-605F45CB9E9F}" type="datetime1">
              <a:rPr lang="en-US" smtClean="0"/>
              <a:t>12/17/2019</a:t>
            </a:fld>
            <a:endParaRPr lang="en-US"/>
          </a:p>
        </p:txBody>
      </p:sp>
      <p:sp>
        <p:nvSpPr>
          <p:cNvPr id="4" name="Footer Placeholder 3">
            <a:extLst>
              <a:ext uri="{FF2B5EF4-FFF2-40B4-BE49-F238E27FC236}">
                <a16:creationId xmlns:a16="http://schemas.microsoft.com/office/drawing/2014/main" id="{6F81F7BF-03AA-4D44-839A-930127223B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4CD40A-3CF6-49A8-880D-50A0CD9B9F9E}"/>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3293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5DB4-D31A-4945-8EAF-16EDC95FDC05}"/>
              </a:ext>
            </a:extLst>
          </p:cNvPr>
          <p:cNvSpPr>
            <a:spLocks noGrp="1"/>
          </p:cNvSpPr>
          <p:nvPr>
            <p:ph type="dt" sz="half" idx="10"/>
          </p:nvPr>
        </p:nvSpPr>
        <p:spPr/>
        <p:txBody>
          <a:bodyPr/>
          <a:lstStyle/>
          <a:p>
            <a:fld id="{39667345-2558-425A-8533-9BFDBCE15005}" type="datetime1">
              <a:rPr lang="en-US" smtClean="0"/>
              <a:t>12/17/2019</a:t>
            </a:fld>
            <a:endParaRPr lang="en-US"/>
          </a:p>
        </p:txBody>
      </p:sp>
      <p:sp>
        <p:nvSpPr>
          <p:cNvPr id="3" name="Footer Placeholder 2">
            <a:extLst>
              <a:ext uri="{FF2B5EF4-FFF2-40B4-BE49-F238E27FC236}">
                <a16:creationId xmlns:a16="http://schemas.microsoft.com/office/drawing/2014/main" id="{0549EA12-5BB1-4216-A80C-E936FD41BE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78102E-5572-4307-A13D-49471B966224}"/>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7554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C78B-D1BF-419D-9536-D908985F0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24786A-C858-4F10-83B4-BE5362452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931A09-452D-4489-B678-5B61433A6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7EEC3-D2D1-4952-B644-379ED549A69F}"/>
              </a:ext>
            </a:extLst>
          </p:cNvPr>
          <p:cNvSpPr>
            <a:spLocks noGrp="1"/>
          </p:cNvSpPr>
          <p:nvPr>
            <p:ph type="dt" sz="half" idx="10"/>
          </p:nvPr>
        </p:nvSpPr>
        <p:spPr/>
        <p:txBody>
          <a:bodyPr/>
          <a:lstStyle/>
          <a:p>
            <a:fld id="{92BEA474-078D-4E9B-9B14-09A87B19DC46}" type="datetime1">
              <a:rPr lang="en-US" smtClean="0"/>
              <a:t>12/17/2019</a:t>
            </a:fld>
            <a:endParaRPr lang="en-US"/>
          </a:p>
        </p:txBody>
      </p:sp>
      <p:sp>
        <p:nvSpPr>
          <p:cNvPr id="6" name="Footer Placeholder 5">
            <a:extLst>
              <a:ext uri="{FF2B5EF4-FFF2-40B4-BE49-F238E27FC236}">
                <a16:creationId xmlns:a16="http://schemas.microsoft.com/office/drawing/2014/main" id="{B0047144-03A7-4107-BBA8-BE3B0503F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4679B-996B-427F-A008-491A4484069E}"/>
              </a:ext>
            </a:extLst>
          </p:cNvPr>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07268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C9B95-764F-4D3A-9DD6-56EA39AA3E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0F1EEE-455A-4F4C-BCD8-9301630C79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85DD2C-444A-471D-86EF-7B8AA2572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14BAF-3D58-4BFC-A657-CE2F3B4D20B7}"/>
              </a:ext>
            </a:extLst>
          </p:cNvPr>
          <p:cNvSpPr>
            <a:spLocks noGrp="1"/>
          </p:cNvSpPr>
          <p:nvPr>
            <p:ph type="dt" sz="half" idx="10"/>
          </p:nvPr>
        </p:nvSpPr>
        <p:spPr/>
        <p:txBody>
          <a:bodyPr/>
          <a:lstStyle/>
          <a:p>
            <a:fld id="{4907D986-8816-4272-A432-0437A28A9828}" type="datetime1">
              <a:rPr lang="en-US" smtClean="0"/>
              <a:t>12/17/2019</a:t>
            </a:fld>
            <a:endParaRPr lang="en-US"/>
          </a:p>
        </p:txBody>
      </p:sp>
      <p:sp>
        <p:nvSpPr>
          <p:cNvPr id="6" name="Footer Placeholder 5">
            <a:extLst>
              <a:ext uri="{FF2B5EF4-FFF2-40B4-BE49-F238E27FC236}">
                <a16:creationId xmlns:a16="http://schemas.microsoft.com/office/drawing/2014/main" id="{1D387F44-D6DF-4964-BE2F-C155B5F6D18A}"/>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83033051-F199-438D-8525-C0B11D80BE51}"/>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2409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8BF696-16A6-4190-9396-AB32BF60C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0E3E32-4D58-4922-84E9-D2E141FD7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C36746-CEE3-49B3-ABD8-0482C910D5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12/17/2019</a:t>
            </a:fld>
            <a:endParaRPr lang="en-US"/>
          </a:p>
        </p:txBody>
      </p:sp>
      <p:sp>
        <p:nvSpPr>
          <p:cNvPr id="5" name="Footer Placeholder 4">
            <a:extLst>
              <a:ext uri="{FF2B5EF4-FFF2-40B4-BE49-F238E27FC236}">
                <a16:creationId xmlns:a16="http://schemas.microsoft.com/office/drawing/2014/main" id="{FCC3B47C-3FE6-461F-B9E6-E0A01AEC9B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82F302-8908-48B0-B20B-CADF5D590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4223316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B8E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92" rIns="91380" bIns="45692" numCol="1" anchor="t" anchorCtr="0" compatLnSpc="1">
            <a:prstTxWarp prst="textNoShape">
              <a:avLst/>
            </a:prstTxWarp>
          </a:bodyPr>
          <a:lstStyle>
            <a:lvl1pPr>
              <a:defRPr sz="1400"/>
            </a:lvl1pPr>
          </a:lstStyle>
          <a:p>
            <a:pPr>
              <a:defRPr/>
            </a:pPr>
            <a:endParaRPr lang="en-GB"/>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92" rIns="91380" bIns="45692" numCol="1" anchor="t" anchorCtr="0" compatLnSpc="1">
            <a:prstTxWarp prst="textNoShape">
              <a:avLst/>
            </a:prstTxWarp>
          </a:bodyPr>
          <a:lstStyle>
            <a:lvl1pPr algn="ctr">
              <a:defRPr sz="1400"/>
            </a:lvl1pPr>
          </a:lstStyle>
          <a:p>
            <a:pPr>
              <a:defRPr/>
            </a:pPr>
            <a:endParaRPr lang="en-GB"/>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0" tIns="45692" rIns="91380" bIns="45692" numCol="1" anchor="t" anchorCtr="0" compatLnSpc="1">
            <a:prstTxWarp prst="textNoShape">
              <a:avLst/>
            </a:prstTxWarp>
          </a:bodyPr>
          <a:lstStyle>
            <a:lvl1pPr algn="r">
              <a:defRPr sz="1400"/>
            </a:lvl1pPr>
          </a:lstStyle>
          <a:p>
            <a:pPr>
              <a:defRPr/>
            </a:pPr>
            <a:fld id="{759A420C-E258-4FE7-A678-A15DD168D927}" type="slidenum">
              <a:rPr lang="en-GB"/>
              <a:pPr>
                <a:defRPr/>
              </a:pPr>
              <a:t>‹#›</a:t>
            </a:fld>
            <a:endParaRPr lang="en-GB"/>
          </a:p>
        </p:txBody>
      </p:sp>
      <p:pic>
        <p:nvPicPr>
          <p:cNvPr id="1029"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395134" y="2132014"/>
            <a:ext cx="5401733"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34484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B8E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ctr"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bodyPr>
          <a:lstStyle>
            <a:lvl1pPr>
              <a:defRPr sz="1400"/>
            </a:lvl1pPr>
          </a:lstStyle>
          <a:p>
            <a:pPr>
              <a:defRPr/>
            </a:pPr>
            <a:endParaRPr lang="en-GB"/>
          </a:p>
        </p:txBody>
      </p:sp>
      <p:sp>
        <p:nvSpPr>
          <p:cNvPr id="717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bodyPr>
          <a:lstStyle>
            <a:lvl1pPr algn="ctr">
              <a:defRPr sz="1400"/>
            </a:lvl1pPr>
          </a:lstStyle>
          <a:p>
            <a:pPr>
              <a:defRPr/>
            </a:pPr>
            <a:endParaRPr lang="en-GB"/>
          </a:p>
        </p:txBody>
      </p:sp>
      <p:sp>
        <p:nvSpPr>
          <p:cNvPr id="717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0" tIns="45702" rIns="91400" bIns="45702" numCol="1" anchor="t" anchorCtr="0" compatLnSpc="1">
            <a:prstTxWarp prst="textNoShape">
              <a:avLst/>
            </a:prstTxWarp>
          </a:bodyPr>
          <a:lstStyle>
            <a:lvl1pPr algn="r">
              <a:defRPr sz="1400"/>
            </a:lvl1pPr>
          </a:lstStyle>
          <a:p>
            <a:pPr>
              <a:defRPr/>
            </a:pPr>
            <a:fld id="{B1CAF4F4-C684-4D90-91F3-12090D901980}" type="slidenum">
              <a:rPr lang="en-GB"/>
              <a:pPr>
                <a:defRPr/>
              </a:pPr>
              <a:t>‹#›</a:t>
            </a:fld>
            <a:endParaRPr lang="en-GB"/>
          </a:p>
        </p:txBody>
      </p:sp>
    </p:spTree>
    <p:extLst>
      <p:ext uri="{BB962C8B-B14F-4D97-AF65-F5344CB8AC3E}">
        <p14:creationId xmlns:p14="http://schemas.microsoft.com/office/powerpoint/2010/main" val="356929455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ctr"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4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defRPr sz="1400"/>
            </a:lvl1pPr>
          </a:lstStyle>
          <a:p>
            <a:pPr>
              <a:defRPr/>
            </a:pPr>
            <a:endParaRPr lang="en-GB"/>
          </a:p>
        </p:txBody>
      </p:sp>
      <p:sp>
        <p:nvSpPr>
          <p:cNvPr id="614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lgn="ctr">
              <a:defRPr sz="1400"/>
            </a:lvl1pPr>
          </a:lstStyle>
          <a:p>
            <a:pPr>
              <a:defRPr/>
            </a:pPr>
            <a:endParaRPr lang="en-GB"/>
          </a:p>
        </p:txBody>
      </p:sp>
      <p:sp>
        <p:nvSpPr>
          <p:cNvPr id="615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0" tIns="45711" rIns="91420" bIns="45711" numCol="1" anchor="t" anchorCtr="0" compatLnSpc="1">
            <a:prstTxWarp prst="textNoShape">
              <a:avLst/>
            </a:prstTxWarp>
          </a:bodyPr>
          <a:lstStyle>
            <a:lvl1pPr algn="r">
              <a:defRPr sz="1400"/>
            </a:lvl1pPr>
          </a:lstStyle>
          <a:p>
            <a:pPr>
              <a:defRPr/>
            </a:pPr>
            <a:fld id="{A6EAE9B4-24A9-45D0-A460-C493C71A9BF1}" type="slidenum">
              <a:rPr lang="en-GB"/>
              <a:pPr>
                <a:defRPr/>
              </a:pPr>
              <a:t>‹#›</a:t>
            </a:fld>
            <a:endParaRPr lang="en-GB"/>
          </a:p>
        </p:txBody>
      </p:sp>
      <p:pic>
        <p:nvPicPr>
          <p:cNvPr id="3079" name="Pictur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320867" y="5886451"/>
            <a:ext cx="1661584"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8"/>
          <p:cNvSpPr>
            <a:spLocks noChangeArrowheads="1"/>
          </p:cNvSpPr>
          <p:nvPr/>
        </p:nvSpPr>
        <p:spPr bwMode="auto">
          <a:xfrm>
            <a:off x="-25399" y="6673850"/>
            <a:ext cx="17315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600" b="1">
                <a:solidFill>
                  <a:srgbClr val="00B8EF"/>
                </a:solidFill>
                <a:cs typeface="Arial" charset="0"/>
              </a:rPr>
              <a:t>Registered Scottish Charity No: SC016092</a:t>
            </a:r>
            <a:endParaRPr lang="en-GB" altLang="en-US" sz="600">
              <a:solidFill>
                <a:srgbClr val="00B8EF"/>
              </a:solidFill>
            </a:endParaRPr>
          </a:p>
        </p:txBody>
      </p:sp>
    </p:spTree>
    <p:extLst>
      <p:ext uri="{BB962C8B-B14F-4D97-AF65-F5344CB8AC3E}">
        <p14:creationId xmlns:p14="http://schemas.microsoft.com/office/powerpoint/2010/main" val="125929753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4400">
          <a:solidFill>
            <a:srgbClr val="00B8EF"/>
          </a:solidFill>
          <a:latin typeface="+mj-lt"/>
          <a:ea typeface="+mj-ea"/>
          <a:cs typeface="+mj-cs"/>
        </a:defRPr>
      </a:lvl1pPr>
      <a:lvl2pPr algn="ctr" rtl="0" eaLnBrk="0" fontAlgn="base" hangingPunct="0">
        <a:spcBef>
          <a:spcPct val="0"/>
        </a:spcBef>
        <a:spcAft>
          <a:spcPct val="0"/>
        </a:spcAft>
        <a:defRPr sz="4400">
          <a:solidFill>
            <a:srgbClr val="00B8EF"/>
          </a:solidFill>
          <a:latin typeface="Arial" charset="0"/>
        </a:defRPr>
      </a:lvl2pPr>
      <a:lvl3pPr algn="ctr" rtl="0" eaLnBrk="0" fontAlgn="base" hangingPunct="0">
        <a:spcBef>
          <a:spcPct val="0"/>
        </a:spcBef>
        <a:spcAft>
          <a:spcPct val="0"/>
        </a:spcAft>
        <a:defRPr sz="4400">
          <a:solidFill>
            <a:srgbClr val="00B8EF"/>
          </a:solidFill>
          <a:latin typeface="Arial" charset="0"/>
        </a:defRPr>
      </a:lvl3pPr>
      <a:lvl4pPr algn="ctr" rtl="0" eaLnBrk="0" fontAlgn="base" hangingPunct="0">
        <a:spcBef>
          <a:spcPct val="0"/>
        </a:spcBef>
        <a:spcAft>
          <a:spcPct val="0"/>
        </a:spcAft>
        <a:defRPr sz="4400">
          <a:solidFill>
            <a:srgbClr val="00B8EF"/>
          </a:solidFill>
          <a:latin typeface="Arial" charset="0"/>
        </a:defRPr>
      </a:lvl4pPr>
      <a:lvl5pPr algn="ctr" rtl="0" eaLnBrk="0" fontAlgn="base" hangingPunct="0">
        <a:spcBef>
          <a:spcPct val="0"/>
        </a:spcBef>
        <a:spcAft>
          <a:spcPct val="0"/>
        </a:spcAft>
        <a:defRPr sz="4400">
          <a:solidFill>
            <a:srgbClr val="00B8EF"/>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10B3-2EA7-424A-9A41-FF62A90336A2}"/>
              </a:ext>
            </a:extLst>
          </p:cNvPr>
          <p:cNvSpPr>
            <a:spLocks noGrp="1"/>
          </p:cNvSpPr>
          <p:nvPr>
            <p:ph type="ctrTitle"/>
          </p:nvPr>
        </p:nvSpPr>
        <p:spPr>
          <a:xfrm>
            <a:off x="1524000" y="1650060"/>
            <a:ext cx="9144000" cy="2387600"/>
          </a:xfrm>
        </p:spPr>
        <p:txBody>
          <a:bodyPr>
            <a:normAutofit/>
          </a:bodyPr>
          <a:lstStyle/>
          <a:p>
            <a:pPr>
              <a:lnSpc>
                <a:spcPct val="120000"/>
              </a:lnSpc>
            </a:pPr>
            <a:r>
              <a:rPr lang="en-GB" b="1">
                <a:latin typeface="Muli Black" panose="00000A00000000000000" pitchFamily="2" charset="0"/>
              </a:rPr>
              <a:t>Scotland’s child victims and witnesses</a:t>
            </a:r>
          </a:p>
        </p:txBody>
      </p:sp>
      <p:sp>
        <p:nvSpPr>
          <p:cNvPr id="3" name="Subtitle 2">
            <a:extLst>
              <a:ext uri="{FF2B5EF4-FFF2-40B4-BE49-F238E27FC236}">
                <a16:creationId xmlns:a16="http://schemas.microsoft.com/office/drawing/2014/main" id="{BE64415B-A136-4C01-B41E-963A10728E63}"/>
              </a:ext>
            </a:extLst>
          </p:cNvPr>
          <p:cNvSpPr>
            <a:spLocks noGrp="1"/>
          </p:cNvSpPr>
          <p:nvPr>
            <p:ph type="subTitle" idx="1"/>
          </p:nvPr>
        </p:nvSpPr>
        <p:spPr>
          <a:xfrm>
            <a:off x="1524000" y="4380059"/>
            <a:ext cx="9144000" cy="1655762"/>
          </a:xfrm>
        </p:spPr>
        <p:txBody>
          <a:bodyPr>
            <a:normAutofit/>
          </a:bodyPr>
          <a:lstStyle/>
          <a:p>
            <a:r>
              <a:rPr lang="en-GB" sz="4400">
                <a:latin typeface="Muli" panose="00000500000000000000" pitchFamily="2" charset="0"/>
                <a:cs typeface="Arial" panose="020B0604020202020204" pitchFamily="34" charset="0"/>
              </a:rPr>
              <a:t>Mary Glasgow, CEO Children 1</a:t>
            </a:r>
            <a:r>
              <a:rPr lang="en-GB" sz="4400" baseline="30000">
                <a:latin typeface="Muli" panose="00000500000000000000" pitchFamily="2" charset="0"/>
                <a:cs typeface="Arial" panose="020B0604020202020204" pitchFamily="34" charset="0"/>
              </a:rPr>
              <a:t>st</a:t>
            </a:r>
            <a:endParaRPr lang="en-GB" sz="4400">
              <a:latin typeface="Muli" panose="00000500000000000000" pitchFamily="2" charset="0"/>
              <a:cs typeface="Arial" panose="020B0604020202020204" pitchFamily="34" charset="0"/>
            </a:endParaRPr>
          </a:p>
        </p:txBody>
      </p:sp>
    </p:spTree>
    <p:extLst>
      <p:ext uri="{BB962C8B-B14F-4D97-AF65-F5344CB8AC3E}">
        <p14:creationId xmlns:p14="http://schemas.microsoft.com/office/powerpoint/2010/main" val="5822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a:t>A shared agenda for the future – challenges (child) victims face</a:t>
            </a:r>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910" r="8553"/>
          <a:stretch/>
        </p:blipFill>
        <p:spPr bwMode="auto">
          <a:xfrm>
            <a:off x="3431704" y="2132856"/>
            <a:ext cx="5290324"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47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a:t>Evidence and Procedure Review</a:t>
            </a:r>
          </a:p>
        </p:txBody>
      </p:sp>
      <p:sp>
        <p:nvSpPr>
          <p:cNvPr id="3" name="Content Placeholder 2"/>
          <p:cNvSpPr>
            <a:spLocks noGrp="1"/>
          </p:cNvSpPr>
          <p:nvPr>
            <p:ph idx="1"/>
          </p:nvPr>
        </p:nvSpPr>
        <p:spPr>
          <a:xfrm>
            <a:off x="2495600" y="1196752"/>
            <a:ext cx="7272808" cy="3312368"/>
          </a:xfrm>
        </p:spPr>
        <p:txBody>
          <a:bodyPr/>
          <a:lstStyle/>
          <a:p>
            <a:pPr marL="0" indent="0">
              <a:buNone/>
            </a:pPr>
            <a:endParaRPr lang="en-GB" sz="2400">
              <a:solidFill>
                <a:srgbClr val="7030A0"/>
              </a:solidFill>
            </a:endParaRPr>
          </a:p>
          <a:p>
            <a:pPr marL="0" indent="0">
              <a:buNone/>
            </a:pPr>
            <a:r>
              <a:rPr lang="en-GB" sz="2800">
                <a:solidFill>
                  <a:srgbClr val="7030A0"/>
                </a:solidFill>
              </a:rPr>
              <a:t>“ The best way to secure reliable evidence from a child or other vulnerable witness, in a manner that minimises any further harm to them, is to remove them as far as possible from the traditional styles of questioning and cross-examination.” </a:t>
            </a:r>
          </a:p>
          <a:p>
            <a:pPr marL="0" indent="0">
              <a:buNone/>
            </a:pPr>
            <a:endParaRPr lang="en-GB" sz="2800">
              <a:solidFill>
                <a:srgbClr val="7030A0"/>
              </a:solidFill>
            </a:endParaRPr>
          </a:p>
          <a:p>
            <a:pPr marL="0" indent="0">
              <a:buNone/>
            </a:pPr>
            <a:r>
              <a:rPr lang="en-GB" sz="2400">
                <a:solidFill>
                  <a:srgbClr val="7030A0"/>
                </a:solidFill>
              </a:rPr>
              <a:t>Lady </a:t>
            </a:r>
            <a:r>
              <a:rPr lang="en-GB" sz="2400" err="1">
                <a:solidFill>
                  <a:srgbClr val="7030A0"/>
                </a:solidFill>
              </a:rPr>
              <a:t>Dorrian</a:t>
            </a:r>
            <a:r>
              <a:rPr lang="en-GB" sz="2400">
                <a:solidFill>
                  <a:srgbClr val="7030A0"/>
                </a:solidFill>
              </a:rPr>
              <a:t>, </a:t>
            </a:r>
          </a:p>
          <a:p>
            <a:pPr marL="0" indent="0">
              <a:buNone/>
            </a:pPr>
            <a:r>
              <a:rPr lang="en-GB" sz="2400">
                <a:solidFill>
                  <a:srgbClr val="7030A0"/>
                </a:solidFill>
              </a:rPr>
              <a:t>Evidence and Procedure Review  </a:t>
            </a:r>
          </a:p>
        </p:txBody>
      </p:sp>
      <p:pic>
        <p:nvPicPr>
          <p:cNvPr id="4" name="Picture 3">
            <a:extLst>
              <a:ext uri="{FF2B5EF4-FFF2-40B4-BE49-F238E27FC236}">
                <a16:creationId xmlns:a16="http://schemas.microsoft.com/office/drawing/2014/main" id="{55AC4E6A-3167-43BB-A136-08E7423845D3}"/>
              </a:ext>
            </a:extLst>
          </p:cNvPr>
          <p:cNvPicPr>
            <a:picLocks noChangeAspect="1"/>
          </p:cNvPicPr>
          <p:nvPr/>
        </p:nvPicPr>
        <p:blipFill>
          <a:blip r:embed="rId3"/>
          <a:stretch>
            <a:fillRect/>
          </a:stretch>
        </p:blipFill>
        <p:spPr>
          <a:xfrm>
            <a:off x="7680176" y="4581129"/>
            <a:ext cx="1790700" cy="1190625"/>
          </a:xfrm>
          <a:prstGeom prst="rect">
            <a:avLst/>
          </a:prstGeom>
        </p:spPr>
      </p:pic>
    </p:spTree>
    <p:extLst>
      <p:ext uri="{BB962C8B-B14F-4D97-AF65-F5344CB8AC3E}">
        <p14:creationId xmlns:p14="http://schemas.microsoft.com/office/powerpoint/2010/main" val="120374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a:t>Evidence and Procedure Review</a:t>
            </a:r>
          </a:p>
        </p:txBody>
      </p:sp>
      <p:sp>
        <p:nvSpPr>
          <p:cNvPr id="3" name="Content Placeholder 2"/>
          <p:cNvSpPr>
            <a:spLocks noGrp="1"/>
          </p:cNvSpPr>
          <p:nvPr>
            <p:ph idx="1"/>
          </p:nvPr>
        </p:nvSpPr>
        <p:spPr>
          <a:xfrm>
            <a:off x="2495600" y="1196752"/>
            <a:ext cx="7272808" cy="3312368"/>
          </a:xfrm>
        </p:spPr>
        <p:txBody>
          <a:bodyPr/>
          <a:lstStyle/>
          <a:p>
            <a:pPr marL="0" indent="0">
              <a:buNone/>
            </a:pPr>
            <a:endParaRPr lang="en-GB" sz="2400">
              <a:solidFill>
                <a:srgbClr val="7030A0"/>
              </a:solidFill>
            </a:endParaRPr>
          </a:p>
          <a:p>
            <a:pPr marL="0" indent="0">
              <a:buNone/>
            </a:pPr>
            <a:r>
              <a:rPr lang="en-GB" sz="2800">
                <a:solidFill>
                  <a:srgbClr val="7030A0"/>
                </a:solidFill>
              </a:rPr>
              <a:t>“It is not merely a case of adapting the system we have, but of constructing a new approach, based on the wealth of scientific and experiential evidence available.”   </a:t>
            </a:r>
          </a:p>
          <a:p>
            <a:pPr marL="0" indent="0">
              <a:buNone/>
            </a:pPr>
            <a:endParaRPr lang="en-GB" sz="2800">
              <a:solidFill>
                <a:srgbClr val="7030A0"/>
              </a:solidFill>
            </a:endParaRPr>
          </a:p>
          <a:p>
            <a:pPr marL="0" indent="0">
              <a:buNone/>
            </a:pPr>
            <a:r>
              <a:rPr lang="en-GB" sz="2400">
                <a:solidFill>
                  <a:srgbClr val="7030A0"/>
                </a:solidFill>
              </a:rPr>
              <a:t>Lady </a:t>
            </a:r>
            <a:r>
              <a:rPr lang="en-GB" sz="2400" err="1">
                <a:solidFill>
                  <a:srgbClr val="7030A0"/>
                </a:solidFill>
              </a:rPr>
              <a:t>Dorrian</a:t>
            </a:r>
            <a:r>
              <a:rPr lang="en-GB" sz="2400">
                <a:solidFill>
                  <a:srgbClr val="7030A0"/>
                </a:solidFill>
              </a:rPr>
              <a:t>, </a:t>
            </a:r>
          </a:p>
          <a:p>
            <a:pPr marL="0" indent="0">
              <a:buNone/>
            </a:pPr>
            <a:r>
              <a:rPr lang="en-GB" sz="2400">
                <a:solidFill>
                  <a:srgbClr val="7030A0"/>
                </a:solidFill>
              </a:rPr>
              <a:t>Evidence and Procedure Review  </a:t>
            </a:r>
          </a:p>
        </p:txBody>
      </p:sp>
      <p:pic>
        <p:nvPicPr>
          <p:cNvPr id="4" name="Picture 3">
            <a:extLst>
              <a:ext uri="{FF2B5EF4-FFF2-40B4-BE49-F238E27FC236}">
                <a16:creationId xmlns:a16="http://schemas.microsoft.com/office/drawing/2014/main" id="{55AC4E6A-3167-43BB-A136-08E7423845D3}"/>
              </a:ext>
            </a:extLst>
          </p:cNvPr>
          <p:cNvPicPr>
            <a:picLocks noChangeAspect="1"/>
          </p:cNvPicPr>
          <p:nvPr/>
        </p:nvPicPr>
        <p:blipFill>
          <a:blip r:embed="rId3"/>
          <a:stretch>
            <a:fillRect/>
          </a:stretch>
        </p:blipFill>
        <p:spPr>
          <a:xfrm>
            <a:off x="7680176" y="4581129"/>
            <a:ext cx="1790700" cy="1190625"/>
          </a:xfrm>
          <a:prstGeom prst="rect">
            <a:avLst/>
          </a:prstGeom>
        </p:spPr>
      </p:pic>
    </p:spTree>
    <p:extLst>
      <p:ext uri="{BB962C8B-B14F-4D97-AF65-F5344CB8AC3E}">
        <p14:creationId xmlns:p14="http://schemas.microsoft.com/office/powerpoint/2010/main" val="4054967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143000"/>
          </a:xfrm>
        </p:spPr>
        <p:txBody>
          <a:bodyPr/>
          <a:lstStyle/>
          <a:p>
            <a:br>
              <a:rPr lang="en-GB" sz="4000" b="1"/>
            </a:br>
            <a:r>
              <a:rPr lang="en-GB" sz="4000" b="1"/>
              <a:t>Can we make the vision happen?</a:t>
            </a:r>
          </a:p>
        </p:txBody>
      </p:sp>
      <p:sp>
        <p:nvSpPr>
          <p:cNvPr id="3" name="Content Placeholder 2"/>
          <p:cNvSpPr>
            <a:spLocks noGrp="1"/>
          </p:cNvSpPr>
          <p:nvPr>
            <p:ph idx="1"/>
          </p:nvPr>
        </p:nvSpPr>
        <p:spPr>
          <a:xfrm>
            <a:off x="2495600" y="1196752"/>
            <a:ext cx="7272808" cy="3312368"/>
          </a:xfrm>
        </p:spPr>
        <p:txBody>
          <a:bodyPr/>
          <a:lstStyle/>
          <a:p>
            <a:pPr marL="0" indent="0">
              <a:buNone/>
            </a:pPr>
            <a:endParaRPr lang="en-GB" sz="2400">
              <a:solidFill>
                <a:srgbClr val="7030A0"/>
              </a:solidFill>
            </a:endParaRPr>
          </a:p>
          <a:p>
            <a:pPr marL="0" indent="0">
              <a:buNone/>
            </a:pPr>
            <a:r>
              <a:rPr lang="en-GB" sz="2400">
                <a:solidFill>
                  <a:srgbClr val="7030A0"/>
                </a:solidFill>
              </a:rPr>
              <a:t>“The trial as we know it today, will not involve any witnesses in court at all. In solemn procedure both evidence in chief and cross examination will be recorded at times convenient to everyone. The trial will consist of playing of evidence, speeches as usual and the judges direction. In summary cases evidence will also be pre-recorded, lawyers will turn up to make submissions and the Sheriff will reach a decision.</a:t>
            </a:r>
          </a:p>
          <a:p>
            <a:pPr marL="0" indent="0">
              <a:buNone/>
            </a:pPr>
            <a:endParaRPr lang="en-GB" sz="2400">
              <a:solidFill>
                <a:srgbClr val="7030A0"/>
              </a:solidFill>
            </a:endParaRPr>
          </a:p>
          <a:p>
            <a:pPr marL="0" indent="0">
              <a:buNone/>
            </a:pPr>
            <a:r>
              <a:rPr lang="en-GB" sz="2400">
                <a:solidFill>
                  <a:srgbClr val="7030A0"/>
                </a:solidFill>
              </a:rPr>
              <a:t>”Lord Carloway, 19 June 2016</a:t>
            </a:r>
          </a:p>
          <a:p>
            <a:pPr marL="0" indent="0">
              <a:buNone/>
            </a:pPr>
            <a:endParaRPr lang="en-GB" sz="2800">
              <a:solidFill>
                <a:srgbClr val="7030A0"/>
              </a:solidFill>
            </a:endParaRPr>
          </a:p>
          <a:p>
            <a:pPr marL="0" indent="0">
              <a:buNone/>
            </a:pPr>
            <a:endParaRPr lang="en-GB" sz="2800">
              <a:solidFill>
                <a:srgbClr val="7030A0"/>
              </a:solidFill>
            </a:endParaRPr>
          </a:p>
        </p:txBody>
      </p:sp>
      <p:pic>
        <p:nvPicPr>
          <p:cNvPr id="6" name="Picture 5" descr="A person standing in front of a store&#10;&#10;Description automatically generated">
            <a:extLst>
              <a:ext uri="{FF2B5EF4-FFF2-40B4-BE49-F238E27FC236}">
                <a16:creationId xmlns:a16="http://schemas.microsoft.com/office/drawing/2014/main" id="{6833423E-D914-4C1E-8F25-C1D1C43AE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96" y="4856702"/>
            <a:ext cx="2123728" cy="1668643"/>
          </a:xfrm>
          <a:prstGeom prst="rect">
            <a:avLst/>
          </a:prstGeom>
        </p:spPr>
      </p:pic>
    </p:spTree>
    <p:extLst>
      <p:ext uri="{BB962C8B-B14F-4D97-AF65-F5344CB8AC3E}">
        <p14:creationId xmlns:p14="http://schemas.microsoft.com/office/powerpoint/2010/main" val="357958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C46A24-9AC0-4FF8-97FC-5A19FF6A3C28}"/>
              </a:ext>
            </a:extLst>
          </p:cNvPr>
          <p:cNvPicPr>
            <a:picLocks noChangeAspect="1"/>
          </p:cNvPicPr>
          <p:nvPr/>
        </p:nvPicPr>
        <p:blipFill rotWithShape="1">
          <a:blip r:embed="rId3"/>
          <a:srcRect b="34535"/>
          <a:stretch/>
        </p:blipFill>
        <p:spPr>
          <a:xfrm>
            <a:off x="1737870" y="1772816"/>
            <a:ext cx="8750618" cy="3528392"/>
          </a:xfrm>
          <a:prstGeom prst="rect">
            <a:avLst/>
          </a:prstGeom>
        </p:spPr>
      </p:pic>
      <p:sp>
        <p:nvSpPr>
          <p:cNvPr id="5" name="Title 1">
            <a:extLst>
              <a:ext uri="{FF2B5EF4-FFF2-40B4-BE49-F238E27FC236}">
                <a16:creationId xmlns:a16="http://schemas.microsoft.com/office/drawing/2014/main" id="{F1E5293B-7F8A-4063-963C-26B8711B2847}"/>
              </a:ext>
            </a:extLst>
          </p:cNvPr>
          <p:cNvSpPr>
            <a:spLocks noGrp="1"/>
          </p:cNvSpPr>
          <p:nvPr>
            <p:ph type="title"/>
          </p:nvPr>
        </p:nvSpPr>
        <p:spPr>
          <a:xfrm>
            <a:off x="1981200" y="269776"/>
            <a:ext cx="8229600" cy="1143000"/>
          </a:xfrm>
        </p:spPr>
        <p:txBody>
          <a:bodyPr/>
          <a:lstStyle/>
          <a:p>
            <a:r>
              <a:rPr lang="en-GB" sz="4000" b="1"/>
              <a:t>Bringing the European </a:t>
            </a:r>
            <a:r>
              <a:rPr lang="en-GB" sz="4000" b="1" err="1"/>
              <a:t>Barnahus</a:t>
            </a:r>
            <a:r>
              <a:rPr lang="en-GB" sz="4000" b="1"/>
              <a:t> model to Scotland</a:t>
            </a:r>
          </a:p>
        </p:txBody>
      </p:sp>
    </p:spTree>
    <p:extLst>
      <p:ext uri="{BB962C8B-B14F-4D97-AF65-F5344CB8AC3E}">
        <p14:creationId xmlns:p14="http://schemas.microsoft.com/office/powerpoint/2010/main" val="3777362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133271"/>
            <a:ext cx="9144000" cy="1754326"/>
          </a:xfrm>
          <a:prstGeom prst="rect">
            <a:avLst/>
          </a:prstGeom>
          <a:solidFill>
            <a:schemeClr val="bg1"/>
          </a:solidFill>
        </p:spPr>
        <p:txBody>
          <a:bodyPr wrap="square" rtlCol="0">
            <a:spAutoFit/>
          </a:bodyPr>
          <a:lstStyle/>
          <a:p>
            <a:pPr fontAlgn="base">
              <a:spcBef>
                <a:spcPct val="0"/>
              </a:spcBef>
              <a:spcAft>
                <a:spcPct val="0"/>
              </a:spcAft>
            </a:pPr>
            <a:endParaRPr lang="en-GB">
              <a:solidFill>
                <a:srgbClr val="000000"/>
              </a:solidFill>
              <a:latin typeface="Arial" charset="0"/>
            </a:endParaRPr>
          </a:p>
          <a:p>
            <a:pPr fontAlgn="base">
              <a:spcBef>
                <a:spcPct val="0"/>
              </a:spcBef>
              <a:spcAft>
                <a:spcPct val="0"/>
              </a:spcAft>
            </a:pPr>
            <a:endParaRPr lang="en-GB">
              <a:solidFill>
                <a:srgbClr val="000000"/>
              </a:solidFill>
              <a:latin typeface="Arial" charset="0"/>
            </a:endParaRPr>
          </a:p>
          <a:p>
            <a:pPr fontAlgn="base">
              <a:spcBef>
                <a:spcPct val="0"/>
              </a:spcBef>
              <a:spcAft>
                <a:spcPct val="0"/>
              </a:spcAft>
            </a:pPr>
            <a:endParaRPr lang="en-GB">
              <a:solidFill>
                <a:srgbClr val="000000"/>
              </a:solidFill>
              <a:latin typeface="Arial" charset="0"/>
            </a:endParaRPr>
          </a:p>
          <a:p>
            <a:pPr fontAlgn="base">
              <a:spcBef>
                <a:spcPct val="0"/>
              </a:spcBef>
              <a:spcAft>
                <a:spcPct val="0"/>
              </a:spcAft>
            </a:pPr>
            <a:endParaRPr lang="en-GB">
              <a:solidFill>
                <a:srgbClr val="000000"/>
              </a:solidFill>
              <a:latin typeface="Arial" charset="0"/>
            </a:endParaRPr>
          </a:p>
          <a:p>
            <a:pPr fontAlgn="base">
              <a:spcBef>
                <a:spcPct val="0"/>
              </a:spcBef>
              <a:spcAft>
                <a:spcPct val="0"/>
              </a:spcAft>
            </a:pPr>
            <a:endParaRPr lang="en-GB">
              <a:solidFill>
                <a:srgbClr val="000000"/>
              </a:solidFill>
              <a:latin typeface="Arial" charset="0"/>
            </a:endParaRPr>
          </a:p>
          <a:p>
            <a:pPr fontAlgn="base">
              <a:spcBef>
                <a:spcPct val="0"/>
              </a:spcBef>
              <a:spcAft>
                <a:spcPct val="0"/>
              </a:spcAft>
            </a:pPr>
            <a:endParaRPr lang="en-GB">
              <a:solidFill>
                <a:srgbClr val="000000"/>
              </a:solidFill>
              <a:latin typeface="Arial" charset="0"/>
            </a:endParaRPr>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95800" y="1340769"/>
            <a:ext cx="3727872" cy="486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loud Callout 5"/>
          <p:cNvSpPr/>
          <p:nvPr/>
        </p:nvSpPr>
        <p:spPr bwMode="auto">
          <a:xfrm>
            <a:off x="1991544" y="908720"/>
            <a:ext cx="1907704" cy="1584176"/>
          </a:xfrm>
          <a:prstGeom prst="cloudCallout">
            <a:avLst>
              <a:gd name="adj1" fmla="val 71163"/>
              <a:gd name="adj2" fmla="val 53550"/>
            </a:avLst>
          </a:prstGeom>
          <a:noFill/>
          <a:ln w="31750" cap="flat" cmpd="sng" algn="ctr">
            <a:solidFill>
              <a:srgbClr val="00B8E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a:solidFill>
                  <a:srgbClr val="333333"/>
                </a:solidFill>
                <a:latin typeface="Arial Rounded MT Bold" panose="020F0704030504030204" pitchFamily="34" charset="0"/>
              </a:rPr>
              <a:t>Not waiting</a:t>
            </a:r>
          </a:p>
        </p:txBody>
      </p:sp>
      <p:sp>
        <p:nvSpPr>
          <p:cNvPr id="9" name="Cloud Callout 8"/>
          <p:cNvSpPr/>
          <p:nvPr/>
        </p:nvSpPr>
        <p:spPr bwMode="auto">
          <a:xfrm>
            <a:off x="2088660" y="5170718"/>
            <a:ext cx="2063124" cy="1498643"/>
          </a:xfrm>
          <a:prstGeom prst="cloudCallout">
            <a:avLst>
              <a:gd name="adj1" fmla="val 77482"/>
              <a:gd name="adj2" fmla="val -56824"/>
            </a:avLst>
          </a:prstGeom>
          <a:noFill/>
          <a:ln w="31750" cap="flat" cmpd="sng" algn="ctr">
            <a:solidFill>
              <a:srgbClr val="00B8E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a:solidFill>
                  <a:srgbClr val="333333"/>
                </a:solidFill>
                <a:latin typeface="Arial Rounded MT Bold" panose="020F0704030504030204" pitchFamily="34" charset="0"/>
              </a:rPr>
              <a:t>Everyone I need in one place</a:t>
            </a:r>
          </a:p>
        </p:txBody>
      </p:sp>
      <p:sp>
        <p:nvSpPr>
          <p:cNvPr id="10" name="Title 1"/>
          <p:cNvSpPr>
            <a:spLocks noGrp="1"/>
          </p:cNvSpPr>
          <p:nvPr>
            <p:ph type="title"/>
          </p:nvPr>
        </p:nvSpPr>
        <p:spPr>
          <a:xfrm>
            <a:off x="1127448" y="-90264"/>
            <a:ext cx="9793088" cy="1143000"/>
          </a:xfrm>
        </p:spPr>
        <p:txBody>
          <a:bodyPr/>
          <a:lstStyle/>
          <a:p>
            <a:r>
              <a:rPr lang="en-GB" sz="4000" b="1"/>
              <a:t>Time for a Bairn’s </a:t>
            </a:r>
            <a:r>
              <a:rPr lang="en-GB" sz="4000" b="1" err="1"/>
              <a:t>Hoose</a:t>
            </a:r>
            <a:r>
              <a:rPr lang="en-GB" sz="4000" b="1"/>
              <a:t>!</a:t>
            </a:r>
          </a:p>
        </p:txBody>
      </p:sp>
      <p:sp>
        <p:nvSpPr>
          <p:cNvPr id="4" name="Content Placeholder 3"/>
          <p:cNvSpPr>
            <a:spLocks noGrp="1"/>
          </p:cNvSpPr>
          <p:nvPr>
            <p:ph idx="1"/>
          </p:nvPr>
        </p:nvSpPr>
        <p:spPr>
          <a:xfrm>
            <a:off x="1631504" y="908720"/>
            <a:ext cx="8813464" cy="5256584"/>
          </a:xfrm>
        </p:spPr>
        <p:txBody>
          <a:bodyPr/>
          <a:lstStyle/>
          <a:p>
            <a:pPr marL="0" indent="0">
              <a:buNone/>
            </a:pPr>
            <a:endParaRPr lang="en-GB" sz="1200"/>
          </a:p>
          <a:p>
            <a:pPr marL="0" indent="0" algn="ctr">
              <a:buNone/>
            </a:pPr>
            <a:endParaRPr lang="en-GB" sz="1200"/>
          </a:p>
        </p:txBody>
      </p:sp>
      <p:sp>
        <p:nvSpPr>
          <p:cNvPr id="11" name="Cloud Callout 10"/>
          <p:cNvSpPr/>
          <p:nvPr/>
        </p:nvSpPr>
        <p:spPr bwMode="auto">
          <a:xfrm>
            <a:off x="1847528" y="2892383"/>
            <a:ext cx="2304256" cy="1872208"/>
          </a:xfrm>
          <a:prstGeom prst="cloudCallout">
            <a:avLst>
              <a:gd name="adj1" fmla="val 65259"/>
              <a:gd name="adj2" fmla="val 25736"/>
            </a:avLst>
          </a:prstGeom>
          <a:noFill/>
          <a:ln w="31750" cap="flat" cmpd="sng" algn="ctr">
            <a:solidFill>
              <a:srgbClr val="00B8E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a:solidFill>
                  <a:srgbClr val="333333"/>
                </a:solidFill>
                <a:latin typeface="Arial Rounded MT Bold" panose="020F0704030504030204" pitchFamily="34" charset="0"/>
              </a:rPr>
              <a:t>Not treating Mum like a criminal</a:t>
            </a:r>
          </a:p>
        </p:txBody>
      </p:sp>
      <p:sp>
        <p:nvSpPr>
          <p:cNvPr id="12" name="Cloud Callout 11"/>
          <p:cNvSpPr/>
          <p:nvPr/>
        </p:nvSpPr>
        <p:spPr bwMode="auto">
          <a:xfrm>
            <a:off x="8148736" y="836713"/>
            <a:ext cx="2339752" cy="1578475"/>
          </a:xfrm>
          <a:prstGeom prst="cloudCallout">
            <a:avLst>
              <a:gd name="adj1" fmla="val -54538"/>
              <a:gd name="adj2" fmla="val 84945"/>
            </a:avLst>
          </a:prstGeom>
          <a:noFill/>
          <a:ln w="31750" cap="flat" cmpd="sng" algn="ctr">
            <a:solidFill>
              <a:srgbClr val="00B8EF">
                <a:alpha val="91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a:solidFill>
                  <a:srgbClr val="000000"/>
                </a:solidFill>
                <a:latin typeface="Arial Rounded MT Bold" panose="020F0704030504030204" pitchFamily="34" charset="0"/>
              </a:rPr>
              <a:t>Not having to tell my story over &amp; over</a:t>
            </a:r>
            <a:endParaRPr lang="en-GB" sz="1600">
              <a:solidFill>
                <a:srgbClr val="7030A0"/>
              </a:solidFill>
              <a:latin typeface="Arial Rounded MT Bold" panose="020F0704030504030204" pitchFamily="34" charset="0"/>
            </a:endParaRPr>
          </a:p>
        </p:txBody>
      </p:sp>
      <p:sp>
        <p:nvSpPr>
          <p:cNvPr id="13" name="Cloud Callout 12"/>
          <p:cNvSpPr/>
          <p:nvPr/>
        </p:nvSpPr>
        <p:spPr bwMode="auto">
          <a:xfrm>
            <a:off x="8472264" y="2708921"/>
            <a:ext cx="1656184" cy="1196907"/>
          </a:xfrm>
          <a:prstGeom prst="cloudCallout">
            <a:avLst>
              <a:gd name="adj1" fmla="val -84918"/>
              <a:gd name="adj2" fmla="val 54401"/>
            </a:avLst>
          </a:prstGeom>
          <a:noFill/>
          <a:ln w="31750" cap="flat" cmpd="sng" algn="ctr">
            <a:solidFill>
              <a:srgbClr val="00B8E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a:solidFill>
                <a:srgbClr val="333333"/>
              </a:solidFill>
              <a:latin typeface="Arial Rounded MT Bold" panose="020F0704030504030204" pitchFamily="34" charset="0"/>
            </a:endParaRPr>
          </a:p>
          <a:p>
            <a:pPr algn="ctr" fontAlgn="base">
              <a:spcBef>
                <a:spcPct val="0"/>
              </a:spcBef>
              <a:spcAft>
                <a:spcPct val="0"/>
              </a:spcAft>
            </a:pPr>
            <a:r>
              <a:rPr lang="en-GB">
                <a:solidFill>
                  <a:srgbClr val="333333"/>
                </a:solidFill>
                <a:latin typeface="Arial Rounded MT Bold" panose="020F0704030504030204" pitchFamily="34" charset="0"/>
              </a:rPr>
              <a:t>Help to recover</a:t>
            </a:r>
          </a:p>
          <a:p>
            <a:pPr fontAlgn="base">
              <a:spcBef>
                <a:spcPct val="0"/>
              </a:spcBef>
              <a:spcAft>
                <a:spcPct val="0"/>
              </a:spcAft>
            </a:pPr>
            <a:r>
              <a:rPr lang="en-GB">
                <a:solidFill>
                  <a:srgbClr val="333333"/>
                </a:solidFill>
                <a:latin typeface="Arial" charset="0"/>
              </a:rPr>
              <a:t> </a:t>
            </a:r>
          </a:p>
        </p:txBody>
      </p:sp>
      <p:sp>
        <p:nvSpPr>
          <p:cNvPr id="5" name="Cloud Callout 4"/>
          <p:cNvSpPr/>
          <p:nvPr/>
        </p:nvSpPr>
        <p:spPr bwMode="auto">
          <a:xfrm>
            <a:off x="7896200" y="4293096"/>
            <a:ext cx="2736304" cy="2376264"/>
          </a:xfrm>
          <a:prstGeom prst="cloudCallout">
            <a:avLst>
              <a:gd name="adj1" fmla="val -61138"/>
              <a:gd name="adj2" fmla="val -39427"/>
            </a:avLst>
          </a:prstGeom>
          <a:noFill/>
          <a:ln w="34925" cap="flat" cmpd="sng" algn="ctr">
            <a:solidFill>
              <a:srgbClr val="00B8E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1600">
                <a:solidFill>
                  <a:srgbClr val="333333"/>
                </a:solidFill>
                <a:latin typeface="Arial Rounded MT Bold" panose="020F0704030504030204" pitchFamily="34" charset="0"/>
              </a:rPr>
              <a:t>More colourful, </a:t>
            </a:r>
          </a:p>
          <a:p>
            <a:pPr algn="ctr" fontAlgn="base">
              <a:spcBef>
                <a:spcPct val="0"/>
              </a:spcBef>
              <a:spcAft>
                <a:spcPct val="0"/>
              </a:spcAft>
            </a:pPr>
            <a:r>
              <a:rPr lang="en-GB" sz="1600">
                <a:solidFill>
                  <a:srgbClr val="333333"/>
                </a:solidFill>
                <a:latin typeface="Arial Rounded MT Bold" panose="020F0704030504030204" pitchFamily="34" charset="0"/>
              </a:rPr>
              <a:t>comfortable  seating, </a:t>
            </a:r>
          </a:p>
          <a:p>
            <a:pPr algn="ctr" fontAlgn="base">
              <a:spcBef>
                <a:spcPct val="0"/>
              </a:spcBef>
              <a:spcAft>
                <a:spcPct val="0"/>
              </a:spcAft>
            </a:pPr>
            <a:r>
              <a:rPr lang="en-GB" sz="1600">
                <a:solidFill>
                  <a:srgbClr val="333333"/>
                </a:solidFill>
                <a:latin typeface="Arial Rounded MT Bold" panose="020F0704030504030204" pitchFamily="34" charset="0"/>
              </a:rPr>
              <a:t>better lighting &amp; a different building</a:t>
            </a:r>
          </a:p>
        </p:txBody>
      </p:sp>
    </p:spTree>
    <p:extLst>
      <p:ext uri="{BB962C8B-B14F-4D97-AF65-F5344CB8AC3E}">
        <p14:creationId xmlns:p14="http://schemas.microsoft.com/office/powerpoint/2010/main" val="2621084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496" y="557808"/>
            <a:ext cx="9036496" cy="1143000"/>
          </a:xfrm>
        </p:spPr>
        <p:txBody>
          <a:bodyPr/>
          <a:lstStyle/>
          <a:p>
            <a:r>
              <a:rPr lang="en-GB" sz="3600" b="1"/>
              <a:t>Young victims and witnesses experiences as drivers for change</a:t>
            </a:r>
          </a:p>
        </p:txBody>
      </p:sp>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90961" y="1844825"/>
            <a:ext cx="625899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135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872" y="260648"/>
            <a:ext cx="8229600" cy="1143000"/>
          </a:xfrm>
        </p:spPr>
        <p:txBody>
          <a:bodyPr/>
          <a:lstStyle/>
          <a:p>
            <a:r>
              <a:rPr lang="en-GB" b="1"/>
              <a:t>Next steps</a:t>
            </a:r>
          </a:p>
        </p:txBody>
      </p:sp>
      <p:pic>
        <p:nvPicPr>
          <p:cNvPr id="614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24054" y="1835948"/>
            <a:ext cx="3513692" cy="368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68008" y="1835949"/>
            <a:ext cx="3960440" cy="2985433"/>
          </a:xfrm>
          <a:prstGeom prst="rect">
            <a:avLst/>
          </a:prstGeom>
        </p:spPr>
        <p:txBody>
          <a:bodyPr wrap="square">
            <a:spAutoFit/>
          </a:bodyPr>
          <a:lstStyle/>
          <a:p>
            <a:pPr marL="342900" indent="-342900" eaLnBrk="0" fontAlgn="base" hangingPunct="0">
              <a:spcBef>
                <a:spcPts val="600"/>
              </a:spcBef>
              <a:spcAft>
                <a:spcPts val="600"/>
              </a:spcAft>
              <a:buClr>
                <a:srgbClr val="00B8EF"/>
              </a:buClr>
              <a:buFont typeface="Wingdings" panose="05000000000000000000" pitchFamily="2" charset="2"/>
              <a:buChar char="§"/>
            </a:pPr>
            <a:r>
              <a:rPr lang="en-GB" sz="2400" kern="0">
                <a:solidFill>
                  <a:srgbClr val="333333"/>
                </a:solidFill>
                <a:latin typeface="Arial"/>
              </a:rPr>
              <a:t>Development of standards for Scotland  lead by HIS &amp; Care Inspectorate</a:t>
            </a:r>
          </a:p>
          <a:p>
            <a:pPr marL="342900" indent="-342900" eaLnBrk="0" fontAlgn="base" hangingPunct="0">
              <a:spcBef>
                <a:spcPts val="600"/>
              </a:spcBef>
              <a:spcAft>
                <a:spcPts val="600"/>
              </a:spcAft>
              <a:buClr>
                <a:srgbClr val="00B8EF"/>
              </a:buClr>
              <a:buFont typeface="Wingdings" panose="05000000000000000000" pitchFamily="2" charset="2"/>
              <a:buChar char="§"/>
            </a:pPr>
            <a:r>
              <a:rPr lang="en-GB" sz="2400" kern="0">
                <a:solidFill>
                  <a:srgbClr val="333333"/>
                </a:solidFill>
                <a:latin typeface="Arial"/>
              </a:rPr>
              <a:t>Expert Advisory Group</a:t>
            </a:r>
          </a:p>
          <a:p>
            <a:pPr marL="342900" indent="-342900" eaLnBrk="0" fontAlgn="base" hangingPunct="0">
              <a:spcBef>
                <a:spcPts val="600"/>
              </a:spcBef>
              <a:spcAft>
                <a:spcPts val="600"/>
              </a:spcAft>
              <a:buClr>
                <a:srgbClr val="00B8EF"/>
              </a:buClr>
              <a:buFont typeface="Wingdings" panose="05000000000000000000" pitchFamily="2" charset="2"/>
              <a:buChar char="§"/>
            </a:pPr>
            <a:r>
              <a:rPr lang="en-GB" sz="2400" kern="0">
                <a:solidFill>
                  <a:srgbClr val="333333"/>
                </a:solidFill>
                <a:latin typeface="Arial"/>
              </a:rPr>
              <a:t>Holyrood agenda after 2021 elections</a:t>
            </a:r>
          </a:p>
        </p:txBody>
      </p:sp>
    </p:spTree>
    <p:extLst>
      <p:ext uri="{BB962C8B-B14F-4D97-AF65-F5344CB8AC3E}">
        <p14:creationId xmlns:p14="http://schemas.microsoft.com/office/powerpoint/2010/main" val="4152960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872" y="260648"/>
            <a:ext cx="8229600" cy="1143000"/>
          </a:xfrm>
        </p:spPr>
        <p:txBody>
          <a:bodyPr/>
          <a:lstStyle/>
          <a:p>
            <a:r>
              <a:rPr lang="en-GB" b="1"/>
              <a:t>Closing thoughts</a:t>
            </a:r>
          </a:p>
        </p:txBody>
      </p:sp>
    </p:spTree>
    <p:extLst>
      <p:ext uri="{BB962C8B-B14F-4D97-AF65-F5344CB8AC3E}">
        <p14:creationId xmlns:p14="http://schemas.microsoft.com/office/powerpoint/2010/main" val="3417722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451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22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2426" y="5876926"/>
            <a:ext cx="1281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1847529" y="1844824"/>
            <a:ext cx="8569325"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0" tIns="45672" rIns="91340" bIns="45672"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defRPr/>
            </a:pPr>
            <a:endParaRPr lang="en-GB" sz="5400" b="1">
              <a:solidFill>
                <a:srgbClr val="FFFFFF"/>
              </a:solidFill>
              <a:latin typeface="Arial"/>
              <a:cs typeface="Arial" pitchFamily="34" charset="0"/>
            </a:endParaRPr>
          </a:p>
          <a:p>
            <a:pPr eaLnBrk="1" hangingPunct="1">
              <a:defRPr/>
            </a:pPr>
            <a:endParaRPr lang="en-GB" sz="5400" b="1">
              <a:solidFill>
                <a:srgbClr val="FFFFFF"/>
              </a:solidFill>
              <a:latin typeface="Arial"/>
              <a:cs typeface="Arial" pitchFamily="34" charset="0"/>
            </a:endParaRPr>
          </a:p>
        </p:txBody>
      </p:sp>
      <p:sp>
        <p:nvSpPr>
          <p:cNvPr id="4" name="Rectangle 2"/>
          <p:cNvSpPr txBox="1">
            <a:spLocks noChangeArrowheads="1"/>
          </p:cNvSpPr>
          <p:nvPr/>
        </p:nvSpPr>
        <p:spPr>
          <a:xfrm>
            <a:off x="2209800" y="548680"/>
            <a:ext cx="7772400" cy="244827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altLang="en-US" sz="5400" b="1" kern="0">
                <a:solidFill>
                  <a:srgbClr val="FFFFFF"/>
                </a:solidFill>
                <a:latin typeface="Arial"/>
              </a:rPr>
              <a:t>Great Partnerships</a:t>
            </a:r>
          </a:p>
          <a:p>
            <a:pPr eaLnBrk="1" hangingPunct="1"/>
            <a:r>
              <a:rPr lang="en-GB" altLang="en-US" sz="5400" b="1" kern="0">
                <a:solidFill>
                  <a:srgbClr val="FFFFFF"/>
                </a:solidFill>
                <a:latin typeface="Arial"/>
              </a:rPr>
              <a:t>Children 1</a:t>
            </a:r>
            <a:r>
              <a:rPr lang="en-GB" altLang="en-US" sz="5400" b="1" kern="0" baseline="30000">
                <a:solidFill>
                  <a:srgbClr val="FFFFFF"/>
                </a:solidFill>
                <a:latin typeface="Arial"/>
              </a:rPr>
              <a:t>st</a:t>
            </a:r>
            <a:r>
              <a:rPr lang="en-GB" altLang="en-US" sz="5400" b="1" kern="0">
                <a:solidFill>
                  <a:srgbClr val="FFFFFF"/>
                </a:solidFill>
                <a:latin typeface="Arial"/>
              </a:rPr>
              <a:t> and </a:t>
            </a:r>
            <a:r>
              <a:rPr lang="en-GB" altLang="en-US" sz="5400" b="1" kern="0" err="1">
                <a:solidFill>
                  <a:srgbClr val="FFFFFF"/>
                </a:solidFill>
                <a:latin typeface="Arial"/>
              </a:rPr>
              <a:t>VSS</a:t>
            </a:r>
            <a:endParaRPr lang="en-GB" altLang="en-US" sz="5400" b="1" kern="0">
              <a:solidFill>
                <a:srgbClr val="FFFFFF"/>
              </a:solidFill>
              <a:latin typeface="Arial"/>
            </a:endParaRPr>
          </a:p>
          <a:p>
            <a:pPr eaLnBrk="1" hangingPunct="1"/>
            <a:endParaRPr lang="en-GB" altLang="en-US" sz="5400" b="1" kern="0">
              <a:solidFill>
                <a:srgbClr val="FFFFFF"/>
              </a:solidFill>
              <a:latin typeface="Arial"/>
            </a:endParaRPr>
          </a:p>
        </p:txBody>
      </p:sp>
      <p:sp>
        <p:nvSpPr>
          <p:cNvPr id="5" name="Subtitle 1"/>
          <p:cNvSpPr txBox="1">
            <a:spLocks/>
          </p:cNvSpPr>
          <p:nvPr/>
        </p:nvSpPr>
        <p:spPr>
          <a:xfrm>
            <a:off x="2895600" y="4149080"/>
            <a:ext cx="6400800" cy="167831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GB" b="1" kern="0">
                <a:solidFill>
                  <a:srgbClr val="FFFFFF"/>
                </a:solidFill>
                <a:latin typeface="Arial"/>
              </a:rPr>
              <a:t>Mary Glasgow</a:t>
            </a:r>
          </a:p>
          <a:p>
            <a:pPr marL="0" indent="0" algn="ctr">
              <a:buNone/>
            </a:pPr>
            <a:r>
              <a:rPr lang="en-GB" kern="0">
                <a:solidFill>
                  <a:srgbClr val="FFFFFF"/>
                </a:solidFill>
                <a:latin typeface="Arial"/>
              </a:rPr>
              <a:t>Chief Executive</a:t>
            </a:r>
          </a:p>
          <a:p>
            <a:pPr marL="0" indent="0" algn="ctr">
              <a:buNone/>
            </a:pPr>
            <a:r>
              <a:rPr lang="en-GB" kern="0">
                <a:solidFill>
                  <a:srgbClr val="FFFFFF"/>
                </a:solidFill>
                <a:latin typeface="Arial"/>
              </a:rPr>
              <a:t>Children 1st</a:t>
            </a:r>
          </a:p>
        </p:txBody>
      </p:sp>
    </p:spTree>
    <p:extLst>
      <p:ext uri="{BB962C8B-B14F-4D97-AF65-F5344CB8AC3E}">
        <p14:creationId xmlns:p14="http://schemas.microsoft.com/office/powerpoint/2010/main" val="225227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476672"/>
            <a:ext cx="8589640" cy="1143000"/>
          </a:xfrm>
          <a:prstGeom prst="rect">
            <a:avLst/>
          </a:prstGeom>
        </p:spPr>
        <p:txBody>
          <a:bodyPr/>
          <a:lstStyle>
            <a:lvl1pPr algn="ctr" rtl="0" eaLnBrk="0" fontAlgn="base" hangingPunct="0">
              <a:spcBef>
                <a:spcPct val="0"/>
              </a:spcBef>
              <a:spcAft>
                <a:spcPct val="0"/>
              </a:spcAft>
              <a:defRPr sz="4400">
                <a:solidFill>
                  <a:srgbClr val="00B8EF"/>
                </a:solidFill>
                <a:latin typeface="+mj-lt"/>
                <a:ea typeface="+mj-ea"/>
                <a:cs typeface="+mj-cs"/>
              </a:defRPr>
            </a:lvl1pPr>
            <a:lvl2pPr algn="ctr" rtl="0" eaLnBrk="0" fontAlgn="base" hangingPunct="0">
              <a:spcBef>
                <a:spcPct val="0"/>
              </a:spcBef>
              <a:spcAft>
                <a:spcPct val="0"/>
              </a:spcAft>
              <a:defRPr sz="4400">
                <a:solidFill>
                  <a:srgbClr val="00B8EF"/>
                </a:solidFill>
                <a:latin typeface="Arial" charset="0"/>
              </a:defRPr>
            </a:lvl2pPr>
            <a:lvl3pPr algn="ctr" rtl="0" eaLnBrk="0" fontAlgn="base" hangingPunct="0">
              <a:spcBef>
                <a:spcPct val="0"/>
              </a:spcBef>
              <a:spcAft>
                <a:spcPct val="0"/>
              </a:spcAft>
              <a:defRPr sz="4400">
                <a:solidFill>
                  <a:srgbClr val="00B8EF"/>
                </a:solidFill>
                <a:latin typeface="Arial" charset="0"/>
              </a:defRPr>
            </a:lvl3pPr>
            <a:lvl4pPr algn="ctr" rtl="0" eaLnBrk="0" fontAlgn="base" hangingPunct="0">
              <a:spcBef>
                <a:spcPct val="0"/>
              </a:spcBef>
              <a:spcAft>
                <a:spcPct val="0"/>
              </a:spcAft>
              <a:defRPr sz="4400">
                <a:solidFill>
                  <a:srgbClr val="00B8EF"/>
                </a:solidFill>
                <a:latin typeface="Arial" charset="0"/>
              </a:defRPr>
            </a:lvl4pPr>
            <a:lvl5pPr algn="ctr" rtl="0" eaLnBrk="0" fontAlgn="base" hangingPunct="0">
              <a:spcBef>
                <a:spcPct val="0"/>
              </a:spcBef>
              <a:spcAft>
                <a:spcPct val="0"/>
              </a:spcAft>
              <a:defRPr sz="4400">
                <a:solidFill>
                  <a:srgbClr val="00B8EF"/>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4000" b="1" kern="0">
                <a:latin typeface="Arial"/>
              </a:rPr>
              <a:t>The cycle of hope </a:t>
            </a:r>
          </a:p>
          <a:p>
            <a:endParaRPr lang="en-GB" sz="4000" b="1" kern="0">
              <a:latin typeface="Aria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34" t="17101" r="4795" b="4421"/>
          <a:stretch/>
        </p:blipFill>
        <p:spPr bwMode="auto">
          <a:xfrm>
            <a:off x="2873830" y="1291771"/>
            <a:ext cx="6444341" cy="473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36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31504" y="476672"/>
            <a:ext cx="9036496" cy="1143000"/>
          </a:xfrm>
          <a:prstGeom prst="rect">
            <a:avLst/>
          </a:prstGeom>
        </p:spPr>
        <p:txBody>
          <a:bodyPr/>
          <a:lstStyle>
            <a:lvl1pPr algn="ctr" rtl="0" eaLnBrk="0" fontAlgn="base" hangingPunct="0">
              <a:spcBef>
                <a:spcPct val="0"/>
              </a:spcBef>
              <a:spcAft>
                <a:spcPct val="0"/>
              </a:spcAft>
              <a:defRPr sz="4400">
                <a:solidFill>
                  <a:srgbClr val="00B8EF"/>
                </a:solidFill>
                <a:latin typeface="+mj-lt"/>
                <a:ea typeface="+mj-ea"/>
                <a:cs typeface="+mj-cs"/>
              </a:defRPr>
            </a:lvl1pPr>
            <a:lvl2pPr algn="ctr" rtl="0" eaLnBrk="0" fontAlgn="base" hangingPunct="0">
              <a:spcBef>
                <a:spcPct val="0"/>
              </a:spcBef>
              <a:spcAft>
                <a:spcPct val="0"/>
              </a:spcAft>
              <a:defRPr sz="4400">
                <a:solidFill>
                  <a:srgbClr val="00B8EF"/>
                </a:solidFill>
                <a:latin typeface="Arial" charset="0"/>
              </a:defRPr>
            </a:lvl2pPr>
            <a:lvl3pPr algn="ctr" rtl="0" eaLnBrk="0" fontAlgn="base" hangingPunct="0">
              <a:spcBef>
                <a:spcPct val="0"/>
              </a:spcBef>
              <a:spcAft>
                <a:spcPct val="0"/>
              </a:spcAft>
              <a:defRPr sz="4400">
                <a:solidFill>
                  <a:srgbClr val="00B8EF"/>
                </a:solidFill>
                <a:latin typeface="Arial" charset="0"/>
              </a:defRPr>
            </a:lvl3pPr>
            <a:lvl4pPr algn="ctr" rtl="0" eaLnBrk="0" fontAlgn="base" hangingPunct="0">
              <a:spcBef>
                <a:spcPct val="0"/>
              </a:spcBef>
              <a:spcAft>
                <a:spcPct val="0"/>
              </a:spcAft>
              <a:defRPr sz="4400">
                <a:solidFill>
                  <a:srgbClr val="00B8EF"/>
                </a:solidFill>
                <a:latin typeface="Arial" charset="0"/>
              </a:defRPr>
            </a:lvl4pPr>
            <a:lvl5pPr algn="ctr" rtl="0" eaLnBrk="0" fontAlgn="base" hangingPunct="0">
              <a:spcBef>
                <a:spcPct val="0"/>
              </a:spcBef>
              <a:spcAft>
                <a:spcPct val="0"/>
              </a:spcAft>
              <a:defRPr sz="4400">
                <a:solidFill>
                  <a:srgbClr val="00B8EF"/>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4000" b="1" kern="0">
                <a:latin typeface="Arial"/>
              </a:rPr>
              <a:t>Our transformative vision</a:t>
            </a:r>
          </a:p>
          <a:p>
            <a:endParaRPr lang="en-GB" sz="4000" b="1" kern="0">
              <a:latin typeface="Arial"/>
            </a:endParaRPr>
          </a:p>
        </p:txBody>
      </p:sp>
      <p:sp>
        <p:nvSpPr>
          <p:cNvPr id="6" name="Rectangle 5"/>
          <p:cNvSpPr/>
          <p:nvPr/>
        </p:nvSpPr>
        <p:spPr>
          <a:xfrm>
            <a:off x="2063552" y="1506264"/>
            <a:ext cx="8136904" cy="4154984"/>
          </a:xfrm>
          <a:prstGeom prst="rect">
            <a:avLst/>
          </a:prstGeom>
        </p:spPr>
        <p:txBody>
          <a:bodyPr wrap="square">
            <a:spAutoFit/>
          </a:bodyPr>
          <a:lstStyle/>
          <a:p>
            <a:pPr fontAlgn="base">
              <a:spcBef>
                <a:spcPct val="0"/>
              </a:spcBef>
              <a:spcAft>
                <a:spcPct val="0"/>
              </a:spcAft>
            </a:pPr>
            <a:r>
              <a:rPr lang="en-GB" sz="2400">
                <a:solidFill>
                  <a:srgbClr val="000000"/>
                </a:solidFill>
                <a:latin typeface="Arial" charset="0"/>
              </a:rPr>
              <a:t>By 2023, our vision is that children in Scotland will be safer, will grow up in strong, resilient families and will have access to early help and support when they need it. </a:t>
            </a:r>
          </a:p>
          <a:p>
            <a:pPr fontAlgn="base">
              <a:spcBef>
                <a:spcPct val="0"/>
              </a:spcBef>
              <a:spcAft>
                <a:spcPct val="0"/>
              </a:spcAft>
            </a:pPr>
            <a:endParaRPr lang="en-GB" sz="2400">
              <a:solidFill>
                <a:srgbClr val="000000"/>
              </a:solidFill>
              <a:latin typeface="Arial" charset="0"/>
            </a:endParaRPr>
          </a:p>
          <a:p>
            <a:pPr fontAlgn="base">
              <a:spcBef>
                <a:spcPct val="0"/>
              </a:spcBef>
              <a:spcAft>
                <a:spcPct val="0"/>
              </a:spcAft>
            </a:pPr>
            <a:r>
              <a:rPr lang="en-GB" sz="2400">
                <a:solidFill>
                  <a:srgbClr val="000000"/>
                </a:solidFill>
                <a:latin typeface="Arial" charset="0"/>
              </a:rPr>
              <a:t>They will have their rights protected in all areas of their lives. </a:t>
            </a:r>
          </a:p>
          <a:p>
            <a:pPr fontAlgn="base">
              <a:spcBef>
                <a:spcPct val="0"/>
              </a:spcBef>
              <a:spcAft>
                <a:spcPct val="0"/>
              </a:spcAft>
            </a:pPr>
            <a:endParaRPr lang="en-GB" sz="2400">
              <a:solidFill>
                <a:srgbClr val="000000"/>
              </a:solidFill>
              <a:latin typeface="Arial" charset="0"/>
            </a:endParaRPr>
          </a:p>
          <a:p>
            <a:pPr fontAlgn="base">
              <a:spcBef>
                <a:spcPct val="0"/>
              </a:spcBef>
              <a:spcAft>
                <a:spcPct val="0"/>
              </a:spcAft>
            </a:pPr>
            <a:r>
              <a:rPr lang="en-GB" sz="2400">
                <a:solidFill>
                  <a:srgbClr val="000000"/>
                </a:solidFill>
                <a:latin typeface="Arial" charset="0"/>
              </a:rPr>
              <a:t>Prevention of harm to children, stronger, more resilient families and communities, greater respect for children’s rights and strong partnerships and community engagement will be our measures of success.</a:t>
            </a:r>
          </a:p>
        </p:txBody>
      </p:sp>
    </p:spTree>
    <p:extLst>
      <p:ext uri="{BB962C8B-B14F-4D97-AF65-F5344CB8AC3E}">
        <p14:creationId xmlns:p14="http://schemas.microsoft.com/office/powerpoint/2010/main" val="394700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476672"/>
            <a:ext cx="8589640" cy="1143000"/>
          </a:xfrm>
          <a:prstGeom prst="rect">
            <a:avLst/>
          </a:prstGeom>
        </p:spPr>
        <p:txBody>
          <a:bodyPr/>
          <a:lstStyle>
            <a:lvl1pPr algn="ctr" rtl="0" eaLnBrk="0" fontAlgn="base" hangingPunct="0">
              <a:spcBef>
                <a:spcPct val="0"/>
              </a:spcBef>
              <a:spcAft>
                <a:spcPct val="0"/>
              </a:spcAft>
              <a:defRPr sz="4400">
                <a:solidFill>
                  <a:srgbClr val="00B8EF"/>
                </a:solidFill>
                <a:latin typeface="+mj-lt"/>
                <a:ea typeface="+mj-ea"/>
                <a:cs typeface="+mj-cs"/>
              </a:defRPr>
            </a:lvl1pPr>
            <a:lvl2pPr algn="ctr" rtl="0" eaLnBrk="0" fontAlgn="base" hangingPunct="0">
              <a:spcBef>
                <a:spcPct val="0"/>
              </a:spcBef>
              <a:spcAft>
                <a:spcPct val="0"/>
              </a:spcAft>
              <a:defRPr sz="4400">
                <a:solidFill>
                  <a:srgbClr val="00B8EF"/>
                </a:solidFill>
                <a:latin typeface="Arial" charset="0"/>
              </a:defRPr>
            </a:lvl2pPr>
            <a:lvl3pPr algn="ctr" rtl="0" eaLnBrk="0" fontAlgn="base" hangingPunct="0">
              <a:spcBef>
                <a:spcPct val="0"/>
              </a:spcBef>
              <a:spcAft>
                <a:spcPct val="0"/>
              </a:spcAft>
              <a:defRPr sz="4400">
                <a:solidFill>
                  <a:srgbClr val="00B8EF"/>
                </a:solidFill>
                <a:latin typeface="Arial" charset="0"/>
              </a:defRPr>
            </a:lvl3pPr>
            <a:lvl4pPr algn="ctr" rtl="0" eaLnBrk="0" fontAlgn="base" hangingPunct="0">
              <a:spcBef>
                <a:spcPct val="0"/>
              </a:spcBef>
              <a:spcAft>
                <a:spcPct val="0"/>
              </a:spcAft>
              <a:defRPr sz="4400">
                <a:solidFill>
                  <a:srgbClr val="00B8EF"/>
                </a:solidFill>
                <a:latin typeface="Arial" charset="0"/>
              </a:defRPr>
            </a:lvl4pPr>
            <a:lvl5pPr algn="ctr" rtl="0" eaLnBrk="0" fontAlgn="base" hangingPunct="0">
              <a:spcBef>
                <a:spcPct val="0"/>
              </a:spcBef>
              <a:spcAft>
                <a:spcPct val="0"/>
              </a:spcAft>
              <a:defRPr sz="4400">
                <a:solidFill>
                  <a:srgbClr val="00B8EF"/>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4000" b="1" kern="0">
                <a:latin typeface="Arial"/>
              </a:rPr>
              <a:t>Partnerships </a:t>
            </a:r>
          </a:p>
          <a:p>
            <a:r>
              <a:rPr lang="en-GB" sz="4000" b="1" kern="0">
                <a:latin typeface="Arial"/>
              </a:rPr>
              <a:t>– what makes them 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2" y="2276872"/>
            <a:ext cx="5184576" cy="343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65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476672"/>
            <a:ext cx="8589640" cy="1143000"/>
          </a:xfrm>
          <a:prstGeom prst="rect">
            <a:avLst/>
          </a:prstGeom>
        </p:spPr>
        <p:txBody>
          <a:bodyPr/>
          <a:lstStyle>
            <a:lvl1pPr algn="ctr" rtl="0" eaLnBrk="0" fontAlgn="base" hangingPunct="0">
              <a:spcBef>
                <a:spcPct val="0"/>
              </a:spcBef>
              <a:spcAft>
                <a:spcPct val="0"/>
              </a:spcAft>
              <a:defRPr sz="4400">
                <a:solidFill>
                  <a:srgbClr val="00B8EF"/>
                </a:solidFill>
                <a:latin typeface="+mj-lt"/>
                <a:ea typeface="+mj-ea"/>
                <a:cs typeface="+mj-cs"/>
              </a:defRPr>
            </a:lvl1pPr>
            <a:lvl2pPr algn="ctr" rtl="0" eaLnBrk="0" fontAlgn="base" hangingPunct="0">
              <a:spcBef>
                <a:spcPct val="0"/>
              </a:spcBef>
              <a:spcAft>
                <a:spcPct val="0"/>
              </a:spcAft>
              <a:defRPr sz="4400">
                <a:solidFill>
                  <a:srgbClr val="00B8EF"/>
                </a:solidFill>
                <a:latin typeface="Arial" charset="0"/>
              </a:defRPr>
            </a:lvl2pPr>
            <a:lvl3pPr algn="ctr" rtl="0" eaLnBrk="0" fontAlgn="base" hangingPunct="0">
              <a:spcBef>
                <a:spcPct val="0"/>
              </a:spcBef>
              <a:spcAft>
                <a:spcPct val="0"/>
              </a:spcAft>
              <a:defRPr sz="4400">
                <a:solidFill>
                  <a:srgbClr val="00B8EF"/>
                </a:solidFill>
                <a:latin typeface="Arial" charset="0"/>
              </a:defRPr>
            </a:lvl3pPr>
            <a:lvl4pPr algn="ctr" rtl="0" eaLnBrk="0" fontAlgn="base" hangingPunct="0">
              <a:spcBef>
                <a:spcPct val="0"/>
              </a:spcBef>
              <a:spcAft>
                <a:spcPct val="0"/>
              </a:spcAft>
              <a:defRPr sz="4400">
                <a:solidFill>
                  <a:srgbClr val="00B8EF"/>
                </a:solidFill>
                <a:latin typeface="Arial" charset="0"/>
              </a:defRPr>
            </a:lvl4pPr>
            <a:lvl5pPr algn="ctr" rtl="0" eaLnBrk="0" fontAlgn="base" hangingPunct="0">
              <a:spcBef>
                <a:spcPct val="0"/>
              </a:spcBef>
              <a:spcAft>
                <a:spcPct val="0"/>
              </a:spcAft>
              <a:defRPr sz="4400">
                <a:solidFill>
                  <a:srgbClr val="00B8EF"/>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4000" b="1" kern="0">
                <a:latin typeface="Arial"/>
              </a:rPr>
              <a:t>Why we are proud to be </a:t>
            </a:r>
          </a:p>
          <a:p>
            <a:r>
              <a:rPr lang="en-GB" sz="4000" b="1" kern="0">
                <a:latin typeface="Arial"/>
              </a:rPr>
              <a:t>partners of </a:t>
            </a:r>
          </a:p>
          <a:p>
            <a:r>
              <a:rPr lang="en-GB" sz="4000" b="1" kern="0">
                <a:latin typeface="Arial"/>
              </a:rPr>
              <a:t>Victim Support Scotland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217" y="2708920"/>
            <a:ext cx="5402263" cy="324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17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476672"/>
            <a:ext cx="8589640" cy="1143000"/>
          </a:xfrm>
          <a:prstGeom prst="rect">
            <a:avLst/>
          </a:prstGeom>
        </p:spPr>
        <p:txBody>
          <a:bodyPr/>
          <a:lstStyle>
            <a:lvl1pPr algn="ctr" rtl="0" eaLnBrk="0" fontAlgn="base" hangingPunct="0">
              <a:spcBef>
                <a:spcPct val="0"/>
              </a:spcBef>
              <a:spcAft>
                <a:spcPct val="0"/>
              </a:spcAft>
              <a:defRPr sz="4400">
                <a:solidFill>
                  <a:srgbClr val="00B8EF"/>
                </a:solidFill>
                <a:latin typeface="+mj-lt"/>
                <a:ea typeface="+mj-ea"/>
                <a:cs typeface="+mj-cs"/>
              </a:defRPr>
            </a:lvl1pPr>
            <a:lvl2pPr algn="ctr" rtl="0" eaLnBrk="0" fontAlgn="base" hangingPunct="0">
              <a:spcBef>
                <a:spcPct val="0"/>
              </a:spcBef>
              <a:spcAft>
                <a:spcPct val="0"/>
              </a:spcAft>
              <a:defRPr sz="4400">
                <a:solidFill>
                  <a:srgbClr val="00B8EF"/>
                </a:solidFill>
                <a:latin typeface="Arial" charset="0"/>
              </a:defRPr>
            </a:lvl2pPr>
            <a:lvl3pPr algn="ctr" rtl="0" eaLnBrk="0" fontAlgn="base" hangingPunct="0">
              <a:spcBef>
                <a:spcPct val="0"/>
              </a:spcBef>
              <a:spcAft>
                <a:spcPct val="0"/>
              </a:spcAft>
              <a:defRPr sz="4400">
                <a:solidFill>
                  <a:srgbClr val="00B8EF"/>
                </a:solidFill>
                <a:latin typeface="Arial" charset="0"/>
              </a:defRPr>
            </a:lvl3pPr>
            <a:lvl4pPr algn="ctr" rtl="0" eaLnBrk="0" fontAlgn="base" hangingPunct="0">
              <a:spcBef>
                <a:spcPct val="0"/>
              </a:spcBef>
              <a:spcAft>
                <a:spcPct val="0"/>
              </a:spcAft>
              <a:defRPr sz="4400">
                <a:solidFill>
                  <a:srgbClr val="00B8EF"/>
                </a:solidFill>
                <a:latin typeface="Arial" charset="0"/>
              </a:defRPr>
            </a:lvl4pPr>
            <a:lvl5pPr algn="ctr" rtl="0" eaLnBrk="0" fontAlgn="base" hangingPunct="0">
              <a:spcBef>
                <a:spcPct val="0"/>
              </a:spcBef>
              <a:spcAft>
                <a:spcPct val="0"/>
              </a:spcAft>
              <a:defRPr sz="4400">
                <a:solidFill>
                  <a:srgbClr val="00B8EF"/>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4000" b="1" kern="0">
                <a:latin typeface="Arial"/>
              </a:rPr>
              <a:t>Our helplines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04" y="1844824"/>
            <a:ext cx="6678164" cy="3494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476672"/>
            <a:ext cx="8589640" cy="1143000"/>
          </a:xfrm>
          <a:prstGeom prst="rect">
            <a:avLst/>
          </a:prstGeom>
        </p:spPr>
        <p:txBody>
          <a:bodyPr/>
          <a:lstStyle>
            <a:lvl1pPr algn="ctr" rtl="0" eaLnBrk="0" fontAlgn="base" hangingPunct="0">
              <a:spcBef>
                <a:spcPct val="0"/>
              </a:spcBef>
              <a:spcAft>
                <a:spcPct val="0"/>
              </a:spcAft>
              <a:defRPr sz="4400">
                <a:solidFill>
                  <a:srgbClr val="00B8EF"/>
                </a:solidFill>
                <a:latin typeface="+mj-lt"/>
                <a:ea typeface="+mj-ea"/>
                <a:cs typeface="+mj-cs"/>
              </a:defRPr>
            </a:lvl1pPr>
            <a:lvl2pPr algn="ctr" rtl="0" eaLnBrk="0" fontAlgn="base" hangingPunct="0">
              <a:spcBef>
                <a:spcPct val="0"/>
              </a:spcBef>
              <a:spcAft>
                <a:spcPct val="0"/>
              </a:spcAft>
              <a:defRPr sz="4400">
                <a:solidFill>
                  <a:srgbClr val="00B8EF"/>
                </a:solidFill>
                <a:latin typeface="Arial" charset="0"/>
              </a:defRPr>
            </a:lvl2pPr>
            <a:lvl3pPr algn="ctr" rtl="0" eaLnBrk="0" fontAlgn="base" hangingPunct="0">
              <a:spcBef>
                <a:spcPct val="0"/>
              </a:spcBef>
              <a:spcAft>
                <a:spcPct val="0"/>
              </a:spcAft>
              <a:defRPr sz="4400">
                <a:solidFill>
                  <a:srgbClr val="00B8EF"/>
                </a:solidFill>
                <a:latin typeface="Arial" charset="0"/>
              </a:defRPr>
            </a:lvl3pPr>
            <a:lvl4pPr algn="ctr" rtl="0" eaLnBrk="0" fontAlgn="base" hangingPunct="0">
              <a:spcBef>
                <a:spcPct val="0"/>
              </a:spcBef>
              <a:spcAft>
                <a:spcPct val="0"/>
              </a:spcAft>
              <a:defRPr sz="4400">
                <a:solidFill>
                  <a:srgbClr val="00B8EF"/>
                </a:solidFill>
                <a:latin typeface="Arial" charset="0"/>
              </a:defRPr>
            </a:lvl4pPr>
            <a:lvl5pPr algn="ctr" rtl="0" eaLnBrk="0" fontAlgn="base" hangingPunct="0">
              <a:spcBef>
                <a:spcPct val="0"/>
              </a:spcBef>
              <a:spcAft>
                <a:spcPct val="0"/>
              </a:spcAft>
              <a:defRPr sz="4400">
                <a:solidFill>
                  <a:srgbClr val="00B8EF"/>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4000" b="1" kern="0">
                <a:latin typeface="Arial"/>
              </a:rPr>
              <a:t>Campaigning together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792560"/>
            <a:ext cx="7305328" cy="365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32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0230_Children1st_PP_4.3_template_2015">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ew logo ">
  <a:themeElements>
    <a:clrScheme name="new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logo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new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47962AF59AC34A8D304E1FC7372BD7" ma:contentTypeVersion="5" ma:contentTypeDescription="Create a new document." ma:contentTypeScope="" ma:versionID="f0a68ea5ae42d5cd2912ec794b64dfb2">
  <xsd:schema xmlns:xsd="http://www.w3.org/2001/XMLSchema" xmlns:xs="http://www.w3.org/2001/XMLSchema" xmlns:p="http://schemas.microsoft.com/office/2006/metadata/properties" xmlns:ns2="0e772d8c-08b5-42ce-bab5-f3cadd6c27cd" targetNamespace="http://schemas.microsoft.com/office/2006/metadata/properties" ma:root="true" ma:fieldsID="059ab505ecf926cd24edeab023909c8c" ns2:_="">
    <xsd:import namespace="0e772d8c-08b5-42ce-bab5-f3cadd6c27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772d8c-08b5-42ce-bab5-f3cadd6c2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859F0E-947B-4415-83BF-4EF11F6C1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772d8c-08b5-42ce-bab5-f3cadd6c2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4BE282-BC51-4329-A400-73B2816EC73B}">
  <ds:schemaRefs>
    <ds:schemaRef ds:uri="http://schemas.microsoft.com/office/2006/metadata/properties"/>
    <ds:schemaRef ds:uri="http://schemas.microsoft.com/office/2006/documentManagement/types"/>
    <ds:schemaRef ds:uri="0e772d8c-08b5-42ce-bab5-f3cadd6c27cd"/>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2CA300A5-087E-4DEA-AEB1-7271EA4831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1203</Words>
  <Application>Microsoft Office PowerPoint</Application>
  <PresentationFormat>Widescreen</PresentationFormat>
  <Paragraphs>118</Paragraphs>
  <Slides>19</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Arial</vt:lpstr>
      <vt:lpstr>Arial Rounded MT Bold</vt:lpstr>
      <vt:lpstr>Calibri</vt:lpstr>
      <vt:lpstr>Calibri Light</vt:lpstr>
      <vt:lpstr>Muli</vt:lpstr>
      <vt:lpstr>Muli Black</vt:lpstr>
      <vt:lpstr>Wingdings</vt:lpstr>
      <vt:lpstr>Office Theme</vt:lpstr>
      <vt:lpstr>00230_Children1st_PP_4.3_template_2015</vt:lpstr>
      <vt:lpstr>Custom Design</vt:lpstr>
      <vt:lpstr>new logo </vt:lpstr>
      <vt:lpstr>Scotland’s child victims and witnesses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shared agenda for the future – challenges (child) victims face</vt:lpstr>
      <vt:lpstr>Evidence and Procedure Review</vt:lpstr>
      <vt:lpstr>Evidence and Procedure Review</vt:lpstr>
      <vt:lpstr> Can we make the vision happen?</vt:lpstr>
      <vt:lpstr>Bringing the European Barnahus model to Scotland</vt:lpstr>
      <vt:lpstr>Time for a Bairn’s Hoose!</vt:lpstr>
      <vt:lpstr>Young victims and witnesses experiences as drivers for change</vt:lpstr>
      <vt:lpstr>Next steps</vt:lpstr>
      <vt:lpstr>Closing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Minish</dc:creator>
  <cp:lastModifiedBy>Zoë Westwood</cp:lastModifiedBy>
  <cp:revision>2</cp:revision>
  <dcterms:created xsi:type="dcterms:W3CDTF">2019-11-25T21:07:04Z</dcterms:created>
  <dcterms:modified xsi:type="dcterms:W3CDTF">2019-12-17T13:56:44Z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0x010100AB47962AF59AC34A8D304E1FC7372BD7</vt:lpwstr>
  </property>
</Properties>
</file>